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57" r:id="rId3"/>
    <p:sldId id="324" r:id="rId4"/>
    <p:sldId id="259" r:id="rId5"/>
    <p:sldId id="32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27" r:id="rId19"/>
    <p:sldId id="315" r:id="rId20"/>
    <p:sldId id="273" r:id="rId21"/>
    <p:sldId id="312" r:id="rId22"/>
    <p:sldId id="313" r:id="rId23"/>
    <p:sldId id="314" r:id="rId24"/>
    <p:sldId id="274" r:id="rId25"/>
    <p:sldId id="316" r:id="rId26"/>
    <p:sldId id="317" r:id="rId27"/>
    <p:sldId id="276" r:id="rId28"/>
    <p:sldId id="318" r:id="rId29"/>
    <p:sldId id="319" r:id="rId30"/>
    <p:sldId id="320" r:id="rId31"/>
    <p:sldId id="321" r:id="rId32"/>
    <p:sldId id="322" r:id="rId33"/>
    <p:sldId id="280" r:id="rId34"/>
    <p:sldId id="278" r:id="rId35"/>
    <p:sldId id="290" r:id="rId36"/>
    <p:sldId id="291" r:id="rId37"/>
    <p:sldId id="292" r:id="rId38"/>
    <p:sldId id="293" r:id="rId39"/>
    <p:sldId id="284" r:id="rId40"/>
    <p:sldId id="294" r:id="rId41"/>
    <p:sldId id="295" r:id="rId42"/>
    <p:sldId id="296" r:id="rId43"/>
    <p:sldId id="297" r:id="rId44"/>
    <p:sldId id="300" r:id="rId45"/>
    <p:sldId id="301" r:id="rId46"/>
    <p:sldId id="309" r:id="rId47"/>
    <p:sldId id="304" r:id="rId48"/>
    <p:sldId id="305" r:id="rId49"/>
    <p:sldId id="306" r:id="rId50"/>
  </p:sldIdLst>
  <p:sldSz cx="12192000" cy="6858000"/>
  <p:notesSz cx="6858000" cy="9144000"/>
  <p:embeddedFontLst>
    <p:embeddedFont>
      <p:font typeface="Cambria" panose="02040503050406030204" pitchFamily="18"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Helvetica Neue" panose="020B0604020202020204" charset="0"/>
      <p:regular r:id="rId60"/>
      <p:bold r:id="rId61"/>
      <p:italic r:id="rId62"/>
      <p:boldItalic r:id="rId63"/>
    </p:embeddedFont>
    <p:embeddedFont>
      <p:font typeface="Lato" panose="020F0502020204030203" pitchFamily="34" charset="0"/>
      <p:regular r:id="rId64"/>
      <p:bold r:id="rId65"/>
      <p:italic r:id="rId66"/>
      <p:boldItalic r:id="rId67"/>
    </p:embeddedFont>
    <p:embeddedFont>
      <p:font typeface="Roboto"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0" roundtripDataSignature="AMtx7miL1l09EpA/7NgQ9oVj+LQTcpeo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87C39-1F5B-9DA8-F3D8-22FB13BE3356}" v="8" dt="2026-01-26T00:56:45.858"/>
  </p1510:revLst>
</p1510:revInfo>
</file>

<file path=ppt/tableStyles.xml><?xml version="1.0" encoding="utf-8"?>
<a:tblStyleLst xmlns:a="http://schemas.openxmlformats.org/drawingml/2006/main" def="{D92FA70E-84B0-458A-A5A1-5A6145EB0D22}">
  <a:tblStyle styleId="{D92FA70E-84B0-458A-A5A1-5A6145EB0D2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429" autoAdjust="0"/>
  </p:normalViewPr>
  <p:slideViewPr>
    <p:cSldViewPr snapToGrid="0">
      <p:cViewPr varScale="1">
        <p:scale>
          <a:sx n="48" d="100"/>
          <a:sy n="48" d="100"/>
        </p:scale>
        <p:origin x="1344" y="32"/>
      </p:cViewPr>
      <p:guideLst/>
    </p:cSldViewPr>
  </p:slideViewPr>
  <p:notesTextViewPr>
    <p:cViewPr>
      <p:scale>
        <a:sx n="1" d="1"/>
        <a:sy n="1" d="1"/>
      </p:scale>
      <p:origin x="0" y="-46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90" Type="http://customschemas.google.com/relationships/presentationmetadata" Target="metadata"/><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font" Target="fonts/font20.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AFEE8-A36B-4795-8F2E-BEFD2A3593A1}" type="doc">
      <dgm:prSet loTypeId="urn:microsoft.com/office/officeart/2005/8/layout/chevron1" loCatId="process" qsTypeId="urn:microsoft.com/office/officeart/2005/8/quickstyle/simple1" qsCatId="simple" csTypeId="urn:microsoft.com/office/officeart/2005/8/colors/colorful1" csCatId="colorful" phldr="1"/>
      <dgm:spPr/>
    </dgm:pt>
    <dgm:pt modelId="{BAF9D492-3214-4B8B-9E18-DC6478DFB227}">
      <dgm:prSet phldrT="[Text]" phldr="0"/>
      <dgm:spPr/>
      <dgm:t>
        <a:bodyPr/>
        <a:lstStyle/>
        <a:p>
          <a:r>
            <a:rPr lang="en-US" dirty="0">
              <a:latin typeface="Arial"/>
            </a:rPr>
            <a:t>FASTQ</a:t>
          </a:r>
          <a:endParaRPr lang="en-US" dirty="0"/>
        </a:p>
      </dgm:t>
    </dgm:pt>
    <dgm:pt modelId="{398AE980-C253-455B-9316-72A8C44EDDCA}" type="parTrans" cxnId="{029683AE-5D40-4A45-ADFF-4833BD873A46}">
      <dgm:prSet/>
      <dgm:spPr/>
    </dgm:pt>
    <dgm:pt modelId="{0C44E2D5-C87F-48E4-BAC9-E4595D375D6F}" type="sibTrans" cxnId="{029683AE-5D40-4A45-ADFF-4833BD873A46}">
      <dgm:prSet/>
      <dgm:spPr/>
    </dgm:pt>
    <dgm:pt modelId="{973170A4-1FF8-42F7-AB21-6CF26F7BFC6C}">
      <dgm:prSet phldrT="[Text]" phldr="0"/>
      <dgm:spPr/>
      <dgm:t>
        <a:bodyPr/>
        <a:lstStyle/>
        <a:p>
          <a:r>
            <a:rPr lang="en-US" dirty="0">
              <a:latin typeface="Arial"/>
            </a:rPr>
            <a:t>SAM/BAM</a:t>
          </a:r>
          <a:endParaRPr lang="en-US" dirty="0"/>
        </a:p>
      </dgm:t>
    </dgm:pt>
    <dgm:pt modelId="{E63C0E8B-2FDB-47A8-BA00-BB0EB0F62B38}" type="parTrans" cxnId="{A4E18379-7652-4033-B10B-3D962A5F6C85}">
      <dgm:prSet/>
      <dgm:spPr/>
    </dgm:pt>
    <dgm:pt modelId="{D56F73A8-F4B1-4E7A-AFFB-03434F1D4EB2}" type="sibTrans" cxnId="{A4E18379-7652-4033-B10B-3D962A5F6C85}">
      <dgm:prSet/>
      <dgm:spPr/>
    </dgm:pt>
    <dgm:pt modelId="{EC314116-8CCF-4227-9CD1-F2435FB105C4}">
      <dgm:prSet phldrT="[Text]" phldr="0"/>
      <dgm:spPr/>
      <dgm:t>
        <a:bodyPr/>
        <a:lstStyle/>
        <a:p>
          <a:pPr rtl="0"/>
          <a:r>
            <a:rPr lang="en-US" dirty="0">
              <a:latin typeface="Arial"/>
            </a:rPr>
            <a:t>Counts Matrix Table</a:t>
          </a:r>
          <a:endParaRPr lang="en-US" dirty="0"/>
        </a:p>
      </dgm:t>
    </dgm:pt>
    <dgm:pt modelId="{074D5B4D-152C-4322-9308-3934A0CB7262}" type="parTrans" cxnId="{1432627D-1FED-4270-99E7-0203E53F88C2}">
      <dgm:prSet/>
      <dgm:spPr/>
    </dgm:pt>
    <dgm:pt modelId="{875BB0A2-0D94-4A1A-8984-F0CAF14179BA}" type="sibTrans" cxnId="{1432627D-1FED-4270-99E7-0203E53F88C2}">
      <dgm:prSet/>
      <dgm:spPr/>
    </dgm:pt>
    <dgm:pt modelId="{6A6EEF3E-CAD0-40CD-A305-D6FE98371002}" type="pres">
      <dgm:prSet presAssocID="{244AFEE8-A36B-4795-8F2E-BEFD2A3593A1}" presName="Name0" presStyleCnt="0">
        <dgm:presLayoutVars>
          <dgm:dir/>
          <dgm:animLvl val="lvl"/>
          <dgm:resizeHandles val="exact"/>
        </dgm:presLayoutVars>
      </dgm:prSet>
      <dgm:spPr/>
    </dgm:pt>
    <dgm:pt modelId="{5EE6EAE3-5771-4BD6-A3EC-DDE04A9B95D1}" type="pres">
      <dgm:prSet presAssocID="{BAF9D492-3214-4B8B-9E18-DC6478DFB227}" presName="parTxOnly" presStyleLbl="node1" presStyleIdx="0" presStyleCnt="3">
        <dgm:presLayoutVars>
          <dgm:chMax val="0"/>
          <dgm:chPref val="0"/>
          <dgm:bulletEnabled val="1"/>
        </dgm:presLayoutVars>
      </dgm:prSet>
      <dgm:spPr/>
    </dgm:pt>
    <dgm:pt modelId="{C5446DFE-0FC6-4660-A967-374FDE51FD30}" type="pres">
      <dgm:prSet presAssocID="{0C44E2D5-C87F-48E4-BAC9-E4595D375D6F}" presName="parTxOnlySpace" presStyleCnt="0"/>
      <dgm:spPr/>
    </dgm:pt>
    <dgm:pt modelId="{9C847322-85AB-4AC4-95C4-B9013193718B}" type="pres">
      <dgm:prSet presAssocID="{973170A4-1FF8-42F7-AB21-6CF26F7BFC6C}" presName="parTxOnly" presStyleLbl="node1" presStyleIdx="1" presStyleCnt="3">
        <dgm:presLayoutVars>
          <dgm:chMax val="0"/>
          <dgm:chPref val="0"/>
          <dgm:bulletEnabled val="1"/>
        </dgm:presLayoutVars>
      </dgm:prSet>
      <dgm:spPr/>
    </dgm:pt>
    <dgm:pt modelId="{59453C00-6F81-4349-A3B5-60B599AD3D1B}" type="pres">
      <dgm:prSet presAssocID="{D56F73A8-F4B1-4E7A-AFFB-03434F1D4EB2}" presName="parTxOnlySpace" presStyleCnt="0"/>
      <dgm:spPr/>
    </dgm:pt>
    <dgm:pt modelId="{0FB4D240-040A-458B-81F4-4A29F4FF01CF}" type="pres">
      <dgm:prSet presAssocID="{EC314116-8CCF-4227-9CD1-F2435FB105C4}" presName="parTxOnly" presStyleLbl="node1" presStyleIdx="2" presStyleCnt="3">
        <dgm:presLayoutVars>
          <dgm:chMax val="0"/>
          <dgm:chPref val="0"/>
          <dgm:bulletEnabled val="1"/>
        </dgm:presLayoutVars>
      </dgm:prSet>
      <dgm:spPr/>
    </dgm:pt>
  </dgm:ptLst>
  <dgm:cxnLst>
    <dgm:cxn modelId="{B14D3610-565D-48A0-ADA3-A7ABEC918AF8}" type="presOf" srcId="{BAF9D492-3214-4B8B-9E18-DC6478DFB227}" destId="{5EE6EAE3-5771-4BD6-A3EC-DDE04A9B95D1}" srcOrd="0" destOrd="0" presId="urn:microsoft.com/office/officeart/2005/8/layout/chevron1"/>
    <dgm:cxn modelId="{C56C4F16-9CF0-432D-8DF0-E3551532A87D}" type="presOf" srcId="{973170A4-1FF8-42F7-AB21-6CF26F7BFC6C}" destId="{9C847322-85AB-4AC4-95C4-B9013193718B}" srcOrd="0" destOrd="0" presId="urn:microsoft.com/office/officeart/2005/8/layout/chevron1"/>
    <dgm:cxn modelId="{4DB3D925-DFAB-4D6B-B0FD-BB9384638D7C}" type="presOf" srcId="{EC314116-8CCF-4227-9CD1-F2435FB105C4}" destId="{0FB4D240-040A-458B-81F4-4A29F4FF01CF}" srcOrd="0" destOrd="0" presId="urn:microsoft.com/office/officeart/2005/8/layout/chevron1"/>
    <dgm:cxn modelId="{6BEC9C2B-490C-436B-BB33-5D7D93AB025B}" type="presOf" srcId="{244AFEE8-A36B-4795-8F2E-BEFD2A3593A1}" destId="{6A6EEF3E-CAD0-40CD-A305-D6FE98371002}" srcOrd="0" destOrd="0" presId="urn:microsoft.com/office/officeart/2005/8/layout/chevron1"/>
    <dgm:cxn modelId="{A4E18379-7652-4033-B10B-3D962A5F6C85}" srcId="{244AFEE8-A36B-4795-8F2E-BEFD2A3593A1}" destId="{973170A4-1FF8-42F7-AB21-6CF26F7BFC6C}" srcOrd="1" destOrd="0" parTransId="{E63C0E8B-2FDB-47A8-BA00-BB0EB0F62B38}" sibTransId="{D56F73A8-F4B1-4E7A-AFFB-03434F1D4EB2}"/>
    <dgm:cxn modelId="{1432627D-1FED-4270-99E7-0203E53F88C2}" srcId="{244AFEE8-A36B-4795-8F2E-BEFD2A3593A1}" destId="{EC314116-8CCF-4227-9CD1-F2435FB105C4}" srcOrd="2" destOrd="0" parTransId="{074D5B4D-152C-4322-9308-3934A0CB7262}" sibTransId="{875BB0A2-0D94-4A1A-8984-F0CAF14179BA}"/>
    <dgm:cxn modelId="{029683AE-5D40-4A45-ADFF-4833BD873A46}" srcId="{244AFEE8-A36B-4795-8F2E-BEFD2A3593A1}" destId="{BAF9D492-3214-4B8B-9E18-DC6478DFB227}" srcOrd="0" destOrd="0" parTransId="{398AE980-C253-455B-9316-72A8C44EDDCA}" sibTransId="{0C44E2D5-C87F-48E4-BAC9-E4595D375D6F}"/>
    <dgm:cxn modelId="{C7154CCD-3AB4-4B21-A273-0B3310901EC1}" type="presParOf" srcId="{6A6EEF3E-CAD0-40CD-A305-D6FE98371002}" destId="{5EE6EAE3-5771-4BD6-A3EC-DDE04A9B95D1}" srcOrd="0" destOrd="0" presId="urn:microsoft.com/office/officeart/2005/8/layout/chevron1"/>
    <dgm:cxn modelId="{749C0DFC-BFFA-45A9-AD0E-D4AFD9FBCCF8}" type="presParOf" srcId="{6A6EEF3E-CAD0-40CD-A305-D6FE98371002}" destId="{C5446DFE-0FC6-4660-A967-374FDE51FD30}" srcOrd="1" destOrd="0" presId="urn:microsoft.com/office/officeart/2005/8/layout/chevron1"/>
    <dgm:cxn modelId="{87AF8358-AD57-405F-9844-F19E923884E4}" type="presParOf" srcId="{6A6EEF3E-CAD0-40CD-A305-D6FE98371002}" destId="{9C847322-85AB-4AC4-95C4-B9013193718B}" srcOrd="2" destOrd="0" presId="urn:microsoft.com/office/officeart/2005/8/layout/chevron1"/>
    <dgm:cxn modelId="{D58AD4C5-D8D9-4DAA-9F5D-CE8788C672A8}" type="presParOf" srcId="{6A6EEF3E-CAD0-40CD-A305-D6FE98371002}" destId="{59453C00-6F81-4349-A3B5-60B599AD3D1B}" srcOrd="3" destOrd="0" presId="urn:microsoft.com/office/officeart/2005/8/layout/chevron1"/>
    <dgm:cxn modelId="{4E729D68-2A8A-4CF7-8CEC-4FB06B44606E}" type="presParOf" srcId="{6A6EEF3E-CAD0-40CD-A305-D6FE98371002}" destId="{0FB4D240-040A-458B-81F4-4A29F4FF01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10D657-F837-4B36-B171-499DFA6E64B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FE22772-A2C4-49D1-A77C-CE94319D9F6B}">
      <dgm:prSet phldrT="[Text]" phldr="0"/>
      <dgm:spPr/>
      <dgm:t>
        <a:bodyPr/>
        <a:lstStyle/>
        <a:p>
          <a:pPr rtl="0"/>
          <a:r>
            <a:rPr lang="en-US" dirty="0">
              <a:latin typeface="Arial"/>
            </a:rPr>
            <a:t>Estimate size factors</a:t>
          </a:r>
          <a:endParaRPr lang="en-US" dirty="0"/>
        </a:p>
      </dgm:t>
    </dgm:pt>
    <dgm:pt modelId="{79C0E4BD-159E-48A9-A671-01CDA180831E}" type="parTrans" cxnId="{8ADDC3EE-A451-4F91-A4B5-595B8148A9CF}">
      <dgm:prSet/>
      <dgm:spPr/>
      <dgm:t>
        <a:bodyPr/>
        <a:lstStyle/>
        <a:p>
          <a:endParaRPr lang="en-US"/>
        </a:p>
      </dgm:t>
    </dgm:pt>
    <dgm:pt modelId="{E41C39A5-B995-439E-9FE0-26D6E92D33F7}" type="sibTrans" cxnId="{8ADDC3EE-A451-4F91-A4B5-595B8148A9CF}">
      <dgm:prSet/>
      <dgm:spPr/>
      <dgm:t>
        <a:bodyPr/>
        <a:lstStyle/>
        <a:p>
          <a:endParaRPr lang="en-US"/>
        </a:p>
      </dgm:t>
    </dgm:pt>
    <dgm:pt modelId="{45D29187-A899-4A16-9D3C-CFCC1D80C3AE}">
      <dgm:prSet phldrT="[Text]" phldr="0"/>
      <dgm:spPr/>
      <dgm:t>
        <a:bodyPr/>
        <a:lstStyle/>
        <a:p>
          <a:pPr rtl="0"/>
          <a:r>
            <a:rPr lang="en-US" dirty="0">
              <a:latin typeface="Arial"/>
            </a:rPr>
            <a:t>Estimate gene-wise dispersion</a:t>
          </a:r>
          <a:endParaRPr lang="en-US" dirty="0"/>
        </a:p>
      </dgm:t>
    </dgm:pt>
    <dgm:pt modelId="{32BEC648-9400-47EB-8AE9-2219395208A3}" type="parTrans" cxnId="{FD37CBC0-E18E-45AB-A29F-A5B0AF78F907}">
      <dgm:prSet/>
      <dgm:spPr/>
      <dgm:t>
        <a:bodyPr/>
        <a:lstStyle/>
        <a:p>
          <a:endParaRPr lang="en-US"/>
        </a:p>
      </dgm:t>
    </dgm:pt>
    <dgm:pt modelId="{062F286D-F700-48B1-A7AC-49D59DC59CAC}" type="sibTrans" cxnId="{FD37CBC0-E18E-45AB-A29F-A5B0AF78F907}">
      <dgm:prSet/>
      <dgm:spPr/>
      <dgm:t>
        <a:bodyPr/>
        <a:lstStyle/>
        <a:p>
          <a:endParaRPr lang="en-US"/>
        </a:p>
      </dgm:t>
    </dgm:pt>
    <dgm:pt modelId="{AE1D8065-1545-4996-B5B4-2EF3115EFC48}">
      <dgm:prSet phldrT="[Text]" phldr="0"/>
      <dgm:spPr/>
      <dgm:t>
        <a:bodyPr/>
        <a:lstStyle/>
        <a:p>
          <a:pPr rtl="0"/>
          <a:r>
            <a:rPr lang="en-US" dirty="0">
              <a:latin typeface="Arial"/>
            </a:rPr>
            <a:t>Fit curve to gene-wise dispersion</a:t>
          </a:r>
          <a:endParaRPr lang="en-US" dirty="0"/>
        </a:p>
      </dgm:t>
    </dgm:pt>
    <dgm:pt modelId="{2EF12F90-973F-42BE-A59B-6BE427D6522C}" type="parTrans" cxnId="{9AF9405A-3E9F-4D74-A33F-AE2849AB8C9F}">
      <dgm:prSet/>
      <dgm:spPr/>
      <dgm:t>
        <a:bodyPr/>
        <a:lstStyle/>
        <a:p>
          <a:endParaRPr lang="en-US"/>
        </a:p>
      </dgm:t>
    </dgm:pt>
    <dgm:pt modelId="{5797E9B9-939B-4A14-91E1-02042B1C0C50}" type="sibTrans" cxnId="{9AF9405A-3E9F-4D74-A33F-AE2849AB8C9F}">
      <dgm:prSet/>
      <dgm:spPr/>
      <dgm:t>
        <a:bodyPr/>
        <a:lstStyle/>
        <a:p>
          <a:endParaRPr lang="en-US"/>
        </a:p>
      </dgm:t>
    </dgm:pt>
    <dgm:pt modelId="{546CDF6F-6087-447E-8A4C-EE6244086502}">
      <dgm:prSet phldrT="[Text]" phldr="0"/>
      <dgm:spPr/>
      <dgm:t>
        <a:bodyPr/>
        <a:lstStyle/>
        <a:p>
          <a:pPr rtl="0"/>
          <a:r>
            <a:rPr lang="en-US" dirty="0">
              <a:latin typeface="Arial"/>
            </a:rPr>
            <a:t>Shrink gene-wise dispersion</a:t>
          </a:r>
          <a:endParaRPr lang="en-US" dirty="0"/>
        </a:p>
      </dgm:t>
    </dgm:pt>
    <dgm:pt modelId="{441FF7E1-CD3E-451B-AAC5-A8B7F896A16D}" type="parTrans" cxnId="{C3B98939-1402-4DFE-988A-BB07D26AC9AB}">
      <dgm:prSet/>
      <dgm:spPr/>
      <dgm:t>
        <a:bodyPr/>
        <a:lstStyle/>
        <a:p>
          <a:endParaRPr lang="en-US"/>
        </a:p>
      </dgm:t>
    </dgm:pt>
    <dgm:pt modelId="{F1D5BA57-D8D0-4314-A1FC-DA46138D4AFD}" type="sibTrans" cxnId="{C3B98939-1402-4DFE-988A-BB07D26AC9AB}">
      <dgm:prSet/>
      <dgm:spPr/>
      <dgm:t>
        <a:bodyPr/>
        <a:lstStyle/>
        <a:p>
          <a:endParaRPr lang="en-US"/>
        </a:p>
      </dgm:t>
    </dgm:pt>
    <dgm:pt modelId="{BB06194C-CE8A-4CF2-8212-169BA0AF18D4}">
      <dgm:prSet phldrT="[Text]" phldr="0"/>
      <dgm:spPr/>
      <dgm:t>
        <a:bodyPr/>
        <a:lstStyle/>
        <a:p>
          <a:pPr rtl="0"/>
          <a:r>
            <a:rPr lang="en-US" dirty="0">
              <a:latin typeface="Arial"/>
            </a:rPr>
            <a:t>GLM fit for each gene</a:t>
          </a:r>
          <a:endParaRPr lang="en-US" dirty="0"/>
        </a:p>
      </dgm:t>
    </dgm:pt>
    <dgm:pt modelId="{FB939874-6D24-4955-90C0-E6696FC191FD}" type="parTrans" cxnId="{F6E160AC-8AD3-4230-8CDD-23782454E857}">
      <dgm:prSet/>
      <dgm:spPr/>
      <dgm:t>
        <a:bodyPr/>
        <a:lstStyle/>
        <a:p>
          <a:endParaRPr lang="en-US"/>
        </a:p>
      </dgm:t>
    </dgm:pt>
    <dgm:pt modelId="{37E60DF5-3290-4AB6-ADE1-39EAE093B196}" type="sibTrans" cxnId="{F6E160AC-8AD3-4230-8CDD-23782454E857}">
      <dgm:prSet/>
      <dgm:spPr/>
      <dgm:t>
        <a:bodyPr/>
        <a:lstStyle/>
        <a:p>
          <a:endParaRPr lang="en-US"/>
        </a:p>
      </dgm:t>
    </dgm:pt>
    <dgm:pt modelId="{31F0C10C-7DD2-4B96-AC6F-9F3D65A6676C}">
      <dgm:prSet phldr="0"/>
      <dgm:spPr/>
      <dgm:t>
        <a:bodyPr/>
        <a:lstStyle/>
        <a:p>
          <a:pPr rtl="0"/>
          <a:r>
            <a:rPr lang="en-US" dirty="0">
              <a:latin typeface="Arial"/>
            </a:rPr>
            <a:t>Test for differential expression</a:t>
          </a:r>
        </a:p>
      </dgm:t>
    </dgm:pt>
    <dgm:pt modelId="{0AA5204D-072D-4F32-80D9-421362436FFC}" type="parTrans" cxnId="{35C4ACF1-EB8C-40A8-AFFE-D6AA6DA02D1D}">
      <dgm:prSet/>
      <dgm:spPr/>
    </dgm:pt>
    <dgm:pt modelId="{A50FA78F-6032-4AAB-9054-DD7E134DBA8F}" type="sibTrans" cxnId="{35C4ACF1-EB8C-40A8-AFFE-D6AA6DA02D1D}">
      <dgm:prSet/>
      <dgm:spPr/>
    </dgm:pt>
    <dgm:pt modelId="{76E4C047-EDF5-4B3C-A82C-09FE2ACAEAA8}" type="pres">
      <dgm:prSet presAssocID="{6810D657-F837-4B36-B171-499DFA6E64B7}" presName="diagram" presStyleCnt="0">
        <dgm:presLayoutVars>
          <dgm:dir/>
          <dgm:resizeHandles val="exact"/>
        </dgm:presLayoutVars>
      </dgm:prSet>
      <dgm:spPr/>
    </dgm:pt>
    <dgm:pt modelId="{0CFE0B9F-1891-4B27-8C46-5AA021B54359}" type="pres">
      <dgm:prSet presAssocID="{FFE22772-A2C4-49D1-A77C-CE94319D9F6B}" presName="node" presStyleLbl="node1" presStyleIdx="0" presStyleCnt="6">
        <dgm:presLayoutVars>
          <dgm:bulletEnabled val="1"/>
        </dgm:presLayoutVars>
      </dgm:prSet>
      <dgm:spPr/>
    </dgm:pt>
    <dgm:pt modelId="{60B6BE07-26F9-413E-8E9A-3137B5BE0B0D}" type="pres">
      <dgm:prSet presAssocID="{E41C39A5-B995-439E-9FE0-26D6E92D33F7}" presName="sibTrans" presStyleLbl="sibTrans2D1" presStyleIdx="0" presStyleCnt="5"/>
      <dgm:spPr/>
    </dgm:pt>
    <dgm:pt modelId="{E33CFE4B-6CFE-42DC-B626-BB6E35BC55CA}" type="pres">
      <dgm:prSet presAssocID="{E41C39A5-B995-439E-9FE0-26D6E92D33F7}" presName="connectorText" presStyleLbl="sibTrans2D1" presStyleIdx="0" presStyleCnt="5"/>
      <dgm:spPr/>
    </dgm:pt>
    <dgm:pt modelId="{2E96EDCB-E947-4931-BD32-E3DCD00B2FB3}" type="pres">
      <dgm:prSet presAssocID="{45D29187-A899-4A16-9D3C-CFCC1D80C3AE}" presName="node" presStyleLbl="node1" presStyleIdx="1" presStyleCnt="6">
        <dgm:presLayoutVars>
          <dgm:bulletEnabled val="1"/>
        </dgm:presLayoutVars>
      </dgm:prSet>
      <dgm:spPr/>
    </dgm:pt>
    <dgm:pt modelId="{FA4C9264-A2C6-4626-B62D-D1C4F90971BA}" type="pres">
      <dgm:prSet presAssocID="{062F286D-F700-48B1-A7AC-49D59DC59CAC}" presName="sibTrans" presStyleLbl="sibTrans2D1" presStyleIdx="1" presStyleCnt="5"/>
      <dgm:spPr/>
    </dgm:pt>
    <dgm:pt modelId="{64C360D2-41FF-43FE-A539-8E75BC4ABDF4}" type="pres">
      <dgm:prSet presAssocID="{062F286D-F700-48B1-A7AC-49D59DC59CAC}" presName="connectorText" presStyleLbl="sibTrans2D1" presStyleIdx="1" presStyleCnt="5"/>
      <dgm:spPr/>
    </dgm:pt>
    <dgm:pt modelId="{00C6ABF4-E32D-463F-AB20-2742C6763438}" type="pres">
      <dgm:prSet presAssocID="{AE1D8065-1545-4996-B5B4-2EF3115EFC48}" presName="node" presStyleLbl="node1" presStyleIdx="2" presStyleCnt="6">
        <dgm:presLayoutVars>
          <dgm:bulletEnabled val="1"/>
        </dgm:presLayoutVars>
      </dgm:prSet>
      <dgm:spPr/>
    </dgm:pt>
    <dgm:pt modelId="{0D5433BA-E962-4091-96A0-124032AD1326}" type="pres">
      <dgm:prSet presAssocID="{5797E9B9-939B-4A14-91E1-02042B1C0C50}" presName="sibTrans" presStyleLbl="sibTrans2D1" presStyleIdx="2" presStyleCnt="5"/>
      <dgm:spPr/>
    </dgm:pt>
    <dgm:pt modelId="{74488C70-73C5-452A-8BD6-FC3CEB5DE80F}" type="pres">
      <dgm:prSet presAssocID="{5797E9B9-939B-4A14-91E1-02042B1C0C50}" presName="connectorText" presStyleLbl="sibTrans2D1" presStyleIdx="2" presStyleCnt="5"/>
      <dgm:spPr/>
    </dgm:pt>
    <dgm:pt modelId="{1D1BBFDB-37C1-4E0D-804D-8A9622E091DE}" type="pres">
      <dgm:prSet presAssocID="{546CDF6F-6087-447E-8A4C-EE6244086502}" presName="node" presStyleLbl="node1" presStyleIdx="3" presStyleCnt="6">
        <dgm:presLayoutVars>
          <dgm:bulletEnabled val="1"/>
        </dgm:presLayoutVars>
      </dgm:prSet>
      <dgm:spPr/>
    </dgm:pt>
    <dgm:pt modelId="{861DDE0C-AFF8-4806-9F12-0BD5745C47C1}" type="pres">
      <dgm:prSet presAssocID="{F1D5BA57-D8D0-4314-A1FC-DA46138D4AFD}" presName="sibTrans" presStyleLbl="sibTrans2D1" presStyleIdx="3" presStyleCnt="5"/>
      <dgm:spPr/>
    </dgm:pt>
    <dgm:pt modelId="{A222EEE9-9207-41D2-BB3E-64275612E71E}" type="pres">
      <dgm:prSet presAssocID="{F1D5BA57-D8D0-4314-A1FC-DA46138D4AFD}" presName="connectorText" presStyleLbl="sibTrans2D1" presStyleIdx="3" presStyleCnt="5"/>
      <dgm:spPr/>
    </dgm:pt>
    <dgm:pt modelId="{107BE6B4-C3D2-4863-A11B-76D8692CE69A}" type="pres">
      <dgm:prSet presAssocID="{BB06194C-CE8A-4CF2-8212-169BA0AF18D4}" presName="node" presStyleLbl="node1" presStyleIdx="4" presStyleCnt="6">
        <dgm:presLayoutVars>
          <dgm:bulletEnabled val="1"/>
        </dgm:presLayoutVars>
      </dgm:prSet>
      <dgm:spPr/>
    </dgm:pt>
    <dgm:pt modelId="{C746B5AA-8C3B-4BF6-99D5-79A0A1EFA79B}" type="pres">
      <dgm:prSet presAssocID="{37E60DF5-3290-4AB6-ADE1-39EAE093B196}" presName="sibTrans" presStyleLbl="sibTrans2D1" presStyleIdx="4" presStyleCnt="5"/>
      <dgm:spPr/>
    </dgm:pt>
    <dgm:pt modelId="{1491B362-6022-4DF9-A6F3-9E23B2F6E25B}" type="pres">
      <dgm:prSet presAssocID="{37E60DF5-3290-4AB6-ADE1-39EAE093B196}" presName="connectorText" presStyleLbl="sibTrans2D1" presStyleIdx="4" presStyleCnt="5"/>
      <dgm:spPr/>
    </dgm:pt>
    <dgm:pt modelId="{BC496848-5D60-4F7B-99E4-B95FD4E621E4}" type="pres">
      <dgm:prSet presAssocID="{31F0C10C-7DD2-4B96-AC6F-9F3D65A6676C}" presName="node" presStyleLbl="node1" presStyleIdx="5" presStyleCnt="6">
        <dgm:presLayoutVars>
          <dgm:bulletEnabled val="1"/>
        </dgm:presLayoutVars>
      </dgm:prSet>
      <dgm:spPr/>
    </dgm:pt>
  </dgm:ptLst>
  <dgm:cxnLst>
    <dgm:cxn modelId="{1B230505-F729-44CB-9CCE-8F78391701B4}" type="presOf" srcId="{31F0C10C-7DD2-4B96-AC6F-9F3D65A6676C}" destId="{BC496848-5D60-4F7B-99E4-B95FD4E621E4}" srcOrd="0" destOrd="0" presId="urn:microsoft.com/office/officeart/2005/8/layout/process5"/>
    <dgm:cxn modelId="{5297760D-690A-4E05-AEDE-5731B2D382B4}" type="presOf" srcId="{45D29187-A899-4A16-9D3C-CFCC1D80C3AE}" destId="{2E96EDCB-E947-4931-BD32-E3DCD00B2FB3}" srcOrd="0" destOrd="0" presId="urn:microsoft.com/office/officeart/2005/8/layout/process5"/>
    <dgm:cxn modelId="{C3B98939-1402-4DFE-988A-BB07D26AC9AB}" srcId="{6810D657-F837-4B36-B171-499DFA6E64B7}" destId="{546CDF6F-6087-447E-8A4C-EE6244086502}" srcOrd="3" destOrd="0" parTransId="{441FF7E1-CD3E-451B-AAC5-A8B7F896A16D}" sibTransId="{F1D5BA57-D8D0-4314-A1FC-DA46138D4AFD}"/>
    <dgm:cxn modelId="{5106C140-204E-4E84-9A39-409F72C1D7A5}" type="presOf" srcId="{BB06194C-CE8A-4CF2-8212-169BA0AF18D4}" destId="{107BE6B4-C3D2-4863-A11B-76D8692CE69A}" srcOrd="0" destOrd="0" presId="urn:microsoft.com/office/officeart/2005/8/layout/process5"/>
    <dgm:cxn modelId="{54F7C348-43BF-434A-BAD5-7040283EF340}" type="presOf" srcId="{FFE22772-A2C4-49D1-A77C-CE94319D9F6B}" destId="{0CFE0B9F-1891-4B27-8C46-5AA021B54359}" srcOrd="0" destOrd="0" presId="urn:microsoft.com/office/officeart/2005/8/layout/process5"/>
    <dgm:cxn modelId="{33F92970-55B5-4DFD-898D-505AFD24FEF7}" type="presOf" srcId="{F1D5BA57-D8D0-4314-A1FC-DA46138D4AFD}" destId="{A222EEE9-9207-41D2-BB3E-64275612E71E}" srcOrd="1" destOrd="0" presId="urn:microsoft.com/office/officeart/2005/8/layout/process5"/>
    <dgm:cxn modelId="{BDC7B074-437A-4820-8F13-79711CD9BFF5}" type="presOf" srcId="{062F286D-F700-48B1-A7AC-49D59DC59CAC}" destId="{64C360D2-41FF-43FE-A539-8E75BC4ABDF4}" srcOrd="1" destOrd="0" presId="urn:microsoft.com/office/officeart/2005/8/layout/process5"/>
    <dgm:cxn modelId="{F0D7C454-6E6F-4C61-A2DC-2734E0BA9060}" type="presOf" srcId="{E41C39A5-B995-439E-9FE0-26D6E92D33F7}" destId="{E33CFE4B-6CFE-42DC-B626-BB6E35BC55CA}" srcOrd="1" destOrd="0" presId="urn:microsoft.com/office/officeart/2005/8/layout/process5"/>
    <dgm:cxn modelId="{8D73AB78-62BE-4C4F-90A5-13EC99424785}" type="presOf" srcId="{062F286D-F700-48B1-A7AC-49D59DC59CAC}" destId="{FA4C9264-A2C6-4626-B62D-D1C4F90971BA}" srcOrd="0" destOrd="0" presId="urn:microsoft.com/office/officeart/2005/8/layout/process5"/>
    <dgm:cxn modelId="{8423387A-23EF-4799-99EF-45341FB5DC21}" type="presOf" srcId="{37E60DF5-3290-4AB6-ADE1-39EAE093B196}" destId="{1491B362-6022-4DF9-A6F3-9E23B2F6E25B}" srcOrd="1" destOrd="0" presId="urn:microsoft.com/office/officeart/2005/8/layout/process5"/>
    <dgm:cxn modelId="{9AF9405A-3E9F-4D74-A33F-AE2849AB8C9F}" srcId="{6810D657-F837-4B36-B171-499DFA6E64B7}" destId="{AE1D8065-1545-4996-B5B4-2EF3115EFC48}" srcOrd="2" destOrd="0" parTransId="{2EF12F90-973F-42BE-A59B-6BE427D6522C}" sibTransId="{5797E9B9-939B-4A14-91E1-02042B1C0C50}"/>
    <dgm:cxn modelId="{1600DA5A-CAE1-43B3-9299-7F0B89439B1B}" type="presOf" srcId="{6810D657-F837-4B36-B171-499DFA6E64B7}" destId="{76E4C047-EDF5-4B3C-A82C-09FE2ACAEAA8}" srcOrd="0" destOrd="0" presId="urn:microsoft.com/office/officeart/2005/8/layout/process5"/>
    <dgm:cxn modelId="{4EED31A4-5644-4A7F-A957-E3A36ADDF975}" type="presOf" srcId="{546CDF6F-6087-447E-8A4C-EE6244086502}" destId="{1D1BBFDB-37C1-4E0D-804D-8A9622E091DE}" srcOrd="0" destOrd="0" presId="urn:microsoft.com/office/officeart/2005/8/layout/process5"/>
    <dgm:cxn modelId="{F6E160AC-8AD3-4230-8CDD-23782454E857}" srcId="{6810D657-F837-4B36-B171-499DFA6E64B7}" destId="{BB06194C-CE8A-4CF2-8212-169BA0AF18D4}" srcOrd="4" destOrd="0" parTransId="{FB939874-6D24-4955-90C0-E6696FC191FD}" sibTransId="{37E60DF5-3290-4AB6-ADE1-39EAE093B196}"/>
    <dgm:cxn modelId="{FD37CBC0-E18E-45AB-A29F-A5B0AF78F907}" srcId="{6810D657-F837-4B36-B171-499DFA6E64B7}" destId="{45D29187-A899-4A16-9D3C-CFCC1D80C3AE}" srcOrd="1" destOrd="0" parTransId="{32BEC648-9400-47EB-8AE9-2219395208A3}" sibTransId="{062F286D-F700-48B1-A7AC-49D59DC59CAC}"/>
    <dgm:cxn modelId="{04F0C6C3-2BC9-46BD-902A-5518B9942D56}" type="presOf" srcId="{5797E9B9-939B-4A14-91E1-02042B1C0C50}" destId="{74488C70-73C5-452A-8BD6-FC3CEB5DE80F}" srcOrd="1" destOrd="0" presId="urn:microsoft.com/office/officeart/2005/8/layout/process5"/>
    <dgm:cxn modelId="{0C3AD5CA-E0DB-4247-8192-BB84957FCBAD}" type="presOf" srcId="{E41C39A5-B995-439E-9FE0-26D6E92D33F7}" destId="{60B6BE07-26F9-413E-8E9A-3137B5BE0B0D}" srcOrd="0" destOrd="0" presId="urn:microsoft.com/office/officeart/2005/8/layout/process5"/>
    <dgm:cxn modelId="{1007DECE-85F7-4EC4-9814-8B4FC07E6722}" type="presOf" srcId="{5797E9B9-939B-4A14-91E1-02042B1C0C50}" destId="{0D5433BA-E962-4091-96A0-124032AD1326}" srcOrd="0" destOrd="0" presId="urn:microsoft.com/office/officeart/2005/8/layout/process5"/>
    <dgm:cxn modelId="{EEC8B9D5-3E08-4DD3-8634-B36960E52D11}" type="presOf" srcId="{37E60DF5-3290-4AB6-ADE1-39EAE093B196}" destId="{C746B5AA-8C3B-4BF6-99D5-79A0A1EFA79B}" srcOrd="0" destOrd="0" presId="urn:microsoft.com/office/officeart/2005/8/layout/process5"/>
    <dgm:cxn modelId="{21761FD7-BE04-4A22-802B-431CD01933E1}" type="presOf" srcId="{F1D5BA57-D8D0-4314-A1FC-DA46138D4AFD}" destId="{861DDE0C-AFF8-4806-9F12-0BD5745C47C1}" srcOrd="0" destOrd="0" presId="urn:microsoft.com/office/officeart/2005/8/layout/process5"/>
    <dgm:cxn modelId="{8ADDC3EE-A451-4F91-A4B5-595B8148A9CF}" srcId="{6810D657-F837-4B36-B171-499DFA6E64B7}" destId="{FFE22772-A2C4-49D1-A77C-CE94319D9F6B}" srcOrd="0" destOrd="0" parTransId="{79C0E4BD-159E-48A9-A671-01CDA180831E}" sibTransId="{E41C39A5-B995-439E-9FE0-26D6E92D33F7}"/>
    <dgm:cxn modelId="{35C4ACF1-EB8C-40A8-AFFE-D6AA6DA02D1D}" srcId="{6810D657-F837-4B36-B171-499DFA6E64B7}" destId="{31F0C10C-7DD2-4B96-AC6F-9F3D65A6676C}" srcOrd="5" destOrd="0" parTransId="{0AA5204D-072D-4F32-80D9-421362436FFC}" sibTransId="{A50FA78F-6032-4AAB-9054-DD7E134DBA8F}"/>
    <dgm:cxn modelId="{6E2D80F8-B7BE-4008-8423-C2A8DD0E1ACC}" type="presOf" srcId="{AE1D8065-1545-4996-B5B4-2EF3115EFC48}" destId="{00C6ABF4-E32D-463F-AB20-2742C6763438}" srcOrd="0" destOrd="0" presId="urn:microsoft.com/office/officeart/2005/8/layout/process5"/>
    <dgm:cxn modelId="{019818BB-5908-4684-9489-4053EFB6BF86}" type="presParOf" srcId="{76E4C047-EDF5-4B3C-A82C-09FE2ACAEAA8}" destId="{0CFE0B9F-1891-4B27-8C46-5AA021B54359}" srcOrd="0" destOrd="0" presId="urn:microsoft.com/office/officeart/2005/8/layout/process5"/>
    <dgm:cxn modelId="{B374D475-059D-40C4-AA29-6CF97DCBB7CF}" type="presParOf" srcId="{76E4C047-EDF5-4B3C-A82C-09FE2ACAEAA8}" destId="{60B6BE07-26F9-413E-8E9A-3137B5BE0B0D}" srcOrd="1" destOrd="0" presId="urn:microsoft.com/office/officeart/2005/8/layout/process5"/>
    <dgm:cxn modelId="{87B7F41F-76B2-4DC7-B4CF-8AA77410628D}" type="presParOf" srcId="{60B6BE07-26F9-413E-8E9A-3137B5BE0B0D}" destId="{E33CFE4B-6CFE-42DC-B626-BB6E35BC55CA}" srcOrd="0" destOrd="0" presId="urn:microsoft.com/office/officeart/2005/8/layout/process5"/>
    <dgm:cxn modelId="{3AA65240-BF8A-45AC-B238-98B03DBE3557}" type="presParOf" srcId="{76E4C047-EDF5-4B3C-A82C-09FE2ACAEAA8}" destId="{2E96EDCB-E947-4931-BD32-E3DCD00B2FB3}" srcOrd="2" destOrd="0" presId="urn:microsoft.com/office/officeart/2005/8/layout/process5"/>
    <dgm:cxn modelId="{EC3263DB-AE12-4114-AFDF-1B05DAEB6150}" type="presParOf" srcId="{76E4C047-EDF5-4B3C-A82C-09FE2ACAEAA8}" destId="{FA4C9264-A2C6-4626-B62D-D1C4F90971BA}" srcOrd="3" destOrd="0" presId="urn:microsoft.com/office/officeart/2005/8/layout/process5"/>
    <dgm:cxn modelId="{E8DBADDA-5562-40E8-A57B-BAC5979FAE99}" type="presParOf" srcId="{FA4C9264-A2C6-4626-B62D-D1C4F90971BA}" destId="{64C360D2-41FF-43FE-A539-8E75BC4ABDF4}" srcOrd="0" destOrd="0" presId="urn:microsoft.com/office/officeart/2005/8/layout/process5"/>
    <dgm:cxn modelId="{2F756400-FAAF-4565-A6E7-C4C080A96FC6}" type="presParOf" srcId="{76E4C047-EDF5-4B3C-A82C-09FE2ACAEAA8}" destId="{00C6ABF4-E32D-463F-AB20-2742C6763438}" srcOrd="4" destOrd="0" presId="urn:microsoft.com/office/officeart/2005/8/layout/process5"/>
    <dgm:cxn modelId="{FAB3FE06-9510-494E-803E-E26892840084}" type="presParOf" srcId="{76E4C047-EDF5-4B3C-A82C-09FE2ACAEAA8}" destId="{0D5433BA-E962-4091-96A0-124032AD1326}" srcOrd="5" destOrd="0" presId="urn:microsoft.com/office/officeart/2005/8/layout/process5"/>
    <dgm:cxn modelId="{57901565-645D-42B0-A3B9-125AF5E4196E}" type="presParOf" srcId="{0D5433BA-E962-4091-96A0-124032AD1326}" destId="{74488C70-73C5-452A-8BD6-FC3CEB5DE80F}" srcOrd="0" destOrd="0" presId="urn:microsoft.com/office/officeart/2005/8/layout/process5"/>
    <dgm:cxn modelId="{CDE83C3A-8F7F-4285-AD51-C4416E328E3D}" type="presParOf" srcId="{76E4C047-EDF5-4B3C-A82C-09FE2ACAEAA8}" destId="{1D1BBFDB-37C1-4E0D-804D-8A9622E091DE}" srcOrd="6" destOrd="0" presId="urn:microsoft.com/office/officeart/2005/8/layout/process5"/>
    <dgm:cxn modelId="{82BE1C3B-4F95-4A27-BB4C-2C8401EDE663}" type="presParOf" srcId="{76E4C047-EDF5-4B3C-A82C-09FE2ACAEAA8}" destId="{861DDE0C-AFF8-4806-9F12-0BD5745C47C1}" srcOrd="7" destOrd="0" presId="urn:microsoft.com/office/officeart/2005/8/layout/process5"/>
    <dgm:cxn modelId="{ECEE9446-64E1-40E1-A240-5CD3D0CEE182}" type="presParOf" srcId="{861DDE0C-AFF8-4806-9F12-0BD5745C47C1}" destId="{A222EEE9-9207-41D2-BB3E-64275612E71E}" srcOrd="0" destOrd="0" presId="urn:microsoft.com/office/officeart/2005/8/layout/process5"/>
    <dgm:cxn modelId="{5F97EF1B-6CDD-45F8-BF50-DD1109743918}" type="presParOf" srcId="{76E4C047-EDF5-4B3C-A82C-09FE2ACAEAA8}" destId="{107BE6B4-C3D2-4863-A11B-76D8692CE69A}" srcOrd="8" destOrd="0" presId="urn:microsoft.com/office/officeart/2005/8/layout/process5"/>
    <dgm:cxn modelId="{FCF1D607-D576-435D-A91B-D6FAE3CE6D5B}" type="presParOf" srcId="{76E4C047-EDF5-4B3C-A82C-09FE2ACAEAA8}" destId="{C746B5AA-8C3B-4BF6-99D5-79A0A1EFA79B}" srcOrd="9" destOrd="0" presId="urn:microsoft.com/office/officeart/2005/8/layout/process5"/>
    <dgm:cxn modelId="{AE8B2CFF-D3DB-4E94-B212-025D8517784A}" type="presParOf" srcId="{C746B5AA-8C3B-4BF6-99D5-79A0A1EFA79B}" destId="{1491B362-6022-4DF9-A6F3-9E23B2F6E25B}" srcOrd="0" destOrd="0" presId="urn:microsoft.com/office/officeart/2005/8/layout/process5"/>
    <dgm:cxn modelId="{63BB048F-2D1B-45AD-815D-D37199809A4C}" type="presParOf" srcId="{76E4C047-EDF5-4B3C-A82C-09FE2ACAEAA8}" destId="{BC496848-5D60-4F7B-99E4-B95FD4E621E4}"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10D657-F837-4B36-B171-499DFA6E64B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FE22772-A2C4-49D1-A77C-CE94319D9F6B}">
      <dgm:prSet phldrT="[Text]" phldr="0"/>
      <dgm:spPr/>
      <dgm:t>
        <a:bodyPr/>
        <a:lstStyle/>
        <a:p>
          <a:pPr rtl="0"/>
          <a:r>
            <a:rPr lang="en-US" dirty="0">
              <a:latin typeface="Arial"/>
            </a:rPr>
            <a:t>Estimate size factors</a:t>
          </a:r>
          <a:endParaRPr lang="en-US" dirty="0"/>
        </a:p>
      </dgm:t>
    </dgm:pt>
    <dgm:pt modelId="{79C0E4BD-159E-48A9-A671-01CDA180831E}" type="parTrans" cxnId="{8ADDC3EE-A451-4F91-A4B5-595B8148A9CF}">
      <dgm:prSet/>
      <dgm:spPr/>
      <dgm:t>
        <a:bodyPr/>
        <a:lstStyle/>
        <a:p>
          <a:endParaRPr lang="en-US"/>
        </a:p>
      </dgm:t>
    </dgm:pt>
    <dgm:pt modelId="{E41C39A5-B995-439E-9FE0-26D6E92D33F7}" type="sibTrans" cxnId="{8ADDC3EE-A451-4F91-A4B5-595B8148A9CF}">
      <dgm:prSet/>
      <dgm:spPr/>
      <dgm:t>
        <a:bodyPr/>
        <a:lstStyle/>
        <a:p>
          <a:endParaRPr lang="en-US"/>
        </a:p>
      </dgm:t>
    </dgm:pt>
    <dgm:pt modelId="{45D29187-A899-4A16-9D3C-CFCC1D80C3AE}">
      <dgm:prSet phldrT="[Text]" phldr="0"/>
      <dgm:spPr/>
      <dgm:t>
        <a:bodyPr/>
        <a:lstStyle/>
        <a:p>
          <a:pPr rtl="0"/>
          <a:r>
            <a:rPr lang="en-US" dirty="0">
              <a:latin typeface="Arial"/>
            </a:rPr>
            <a:t>Estimate gene-wise dispersion</a:t>
          </a:r>
          <a:endParaRPr lang="en-US" dirty="0"/>
        </a:p>
      </dgm:t>
    </dgm:pt>
    <dgm:pt modelId="{32BEC648-9400-47EB-8AE9-2219395208A3}" type="parTrans" cxnId="{FD37CBC0-E18E-45AB-A29F-A5B0AF78F907}">
      <dgm:prSet/>
      <dgm:spPr/>
      <dgm:t>
        <a:bodyPr/>
        <a:lstStyle/>
        <a:p>
          <a:endParaRPr lang="en-US"/>
        </a:p>
      </dgm:t>
    </dgm:pt>
    <dgm:pt modelId="{062F286D-F700-48B1-A7AC-49D59DC59CAC}" type="sibTrans" cxnId="{FD37CBC0-E18E-45AB-A29F-A5B0AF78F907}">
      <dgm:prSet/>
      <dgm:spPr/>
      <dgm:t>
        <a:bodyPr/>
        <a:lstStyle/>
        <a:p>
          <a:endParaRPr lang="en-US"/>
        </a:p>
      </dgm:t>
    </dgm:pt>
    <dgm:pt modelId="{AE1D8065-1545-4996-B5B4-2EF3115EFC48}">
      <dgm:prSet phldrT="[Text]" phldr="0"/>
      <dgm:spPr/>
      <dgm:t>
        <a:bodyPr/>
        <a:lstStyle/>
        <a:p>
          <a:pPr rtl="0"/>
          <a:r>
            <a:rPr lang="en-US" dirty="0">
              <a:latin typeface="Arial"/>
            </a:rPr>
            <a:t>Fit curve to gene-wise dispersion</a:t>
          </a:r>
          <a:endParaRPr lang="en-US" dirty="0"/>
        </a:p>
      </dgm:t>
    </dgm:pt>
    <dgm:pt modelId="{2EF12F90-973F-42BE-A59B-6BE427D6522C}" type="parTrans" cxnId="{9AF9405A-3E9F-4D74-A33F-AE2849AB8C9F}">
      <dgm:prSet/>
      <dgm:spPr/>
      <dgm:t>
        <a:bodyPr/>
        <a:lstStyle/>
        <a:p>
          <a:endParaRPr lang="en-US"/>
        </a:p>
      </dgm:t>
    </dgm:pt>
    <dgm:pt modelId="{5797E9B9-939B-4A14-91E1-02042B1C0C50}" type="sibTrans" cxnId="{9AF9405A-3E9F-4D74-A33F-AE2849AB8C9F}">
      <dgm:prSet/>
      <dgm:spPr/>
      <dgm:t>
        <a:bodyPr/>
        <a:lstStyle/>
        <a:p>
          <a:endParaRPr lang="en-US"/>
        </a:p>
      </dgm:t>
    </dgm:pt>
    <dgm:pt modelId="{546CDF6F-6087-447E-8A4C-EE6244086502}">
      <dgm:prSet phldrT="[Text]" phldr="0"/>
      <dgm:spPr/>
      <dgm:t>
        <a:bodyPr/>
        <a:lstStyle/>
        <a:p>
          <a:pPr rtl="0"/>
          <a:r>
            <a:rPr lang="en-US" dirty="0">
              <a:latin typeface="Arial"/>
            </a:rPr>
            <a:t>Shrink gene-wise dispersion</a:t>
          </a:r>
          <a:endParaRPr lang="en-US" dirty="0"/>
        </a:p>
      </dgm:t>
    </dgm:pt>
    <dgm:pt modelId="{441FF7E1-CD3E-451B-AAC5-A8B7F896A16D}" type="parTrans" cxnId="{C3B98939-1402-4DFE-988A-BB07D26AC9AB}">
      <dgm:prSet/>
      <dgm:spPr/>
      <dgm:t>
        <a:bodyPr/>
        <a:lstStyle/>
        <a:p>
          <a:endParaRPr lang="en-US"/>
        </a:p>
      </dgm:t>
    </dgm:pt>
    <dgm:pt modelId="{F1D5BA57-D8D0-4314-A1FC-DA46138D4AFD}" type="sibTrans" cxnId="{C3B98939-1402-4DFE-988A-BB07D26AC9AB}">
      <dgm:prSet/>
      <dgm:spPr/>
      <dgm:t>
        <a:bodyPr/>
        <a:lstStyle/>
        <a:p>
          <a:endParaRPr lang="en-US"/>
        </a:p>
      </dgm:t>
    </dgm:pt>
    <dgm:pt modelId="{BB06194C-CE8A-4CF2-8212-169BA0AF18D4}">
      <dgm:prSet phldrT="[Text]" phldr="0"/>
      <dgm:spPr/>
      <dgm:t>
        <a:bodyPr/>
        <a:lstStyle/>
        <a:p>
          <a:pPr rtl="0"/>
          <a:r>
            <a:rPr lang="en-US" dirty="0">
              <a:latin typeface="Arial"/>
            </a:rPr>
            <a:t>GLM fit for each gene</a:t>
          </a:r>
          <a:endParaRPr lang="en-US" dirty="0"/>
        </a:p>
      </dgm:t>
    </dgm:pt>
    <dgm:pt modelId="{FB939874-6D24-4955-90C0-E6696FC191FD}" type="parTrans" cxnId="{F6E160AC-8AD3-4230-8CDD-23782454E857}">
      <dgm:prSet/>
      <dgm:spPr/>
      <dgm:t>
        <a:bodyPr/>
        <a:lstStyle/>
        <a:p>
          <a:endParaRPr lang="en-US"/>
        </a:p>
      </dgm:t>
    </dgm:pt>
    <dgm:pt modelId="{37E60DF5-3290-4AB6-ADE1-39EAE093B196}" type="sibTrans" cxnId="{F6E160AC-8AD3-4230-8CDD-23782454E857}">
      <dgm:prSet/>
      <dgm:spPr/>
      <dgm:t>
        <a:bodyPr/>
        <a:lstStyle/>
        <a:p>
          <a:endParaRPr lang="en-US"/>
        </a:p>
      </dgm:t>
    </dgm:pt>
    <dgm:pt modelId="{31F0C10C-7DD2-4B96-AC6F-9F3D65A6676C}">
      <dgm:prSet phldr="0"/>
      <dgm:spPr/>
      <dgm:t>
        <a:bodyPr/>
        <a:lstStyle/>
        <a:p>
          <a:pPr rtl="0"/>
          <a:r>
            <a:rPr lang="en-US" dirty="0">
              <a:latin typeface="Arial"/>
            </a:rPr>
            <a:t>Test for differential expression</a:t>
          </a:r>
        </a:p>
      </dgm:t>
    </dgm:pt>
    <dgm:pt modelId="{0AA5204D-072D-4F32-80D9-421362436FFC}" type="parTrans" cxnId="{35C4ACF1-EB8C-40A8-AFFE-D6AA6DA02D1D}">
      <dgm:prSet/>
      <dgm:spPr/>
    </dgm:pt>
    <dgm:pt modelId="{A50FA78F-6032-4AAB-9054-DD7E134DBA8F}" type="sibTrans" cxnId="{35C4ACF1-EB8C-40A8-AFFE-D6AA6DA02D1D}">
      <dgm:prSet/>
      <dgm:spPr/>
    </dgm:pt>
    <dgm:pt modelId="{76E4C047-EDF5-4B3C-A82C-09FE2ACAEAA8}" type="pres">
      <dgm:prSet presAssocID="{6810D657-F837-4B36-B171-499DFA6E64B7}" presName="diagram" presStyleCnt="0">
        <dgm:presLayoutVars>
          <dgm:dir/>
          <dgm:resizeHandles val="exact"/>
        </dgm:presLayoutVars>
      </dgm:prSet>
      <dgm:spPr/>
    </dgm:pt>
    <dgm:pt modelId="{0CFE0B9F-1891-4B27-8C46-5AA021B54359}" type="pres">
      <dgm:prSet presAssocID="{FFE22772-A2C4-49D1-A77C-CE94319D9F6B}" presName="node" presStyleLbl="node1" presStyleIdx="0" presStyleCnt="6">
        <dgm:presLayoutVars>
          <dgm:bulletEnabled val="1"/>
        </dgm:presLayoutVars>
      </dgm:prSet>
      <dgm:spPr>
        <a:solidFill>
          <a:srgbClr val="FF0000"/>
        </a:solidFill>
      </dgm:spPr>
    </dgm:pt>
    <dgm:pt modelId="{60B6BE07-26F9-413E-8E9A-3137B5BE0B0D}" type="pres">
      <dgm:prSet presAssocID="{E41C39A5-B995-439E-9FE0-26D6E92D33F7}" presName="sibTrans" presStyleLbl="sibTrans2D1" presStyleIdx="0" presStyleCnt="5"/>
      <dgm:spPr/>
    </dgm:pt>
    <dgm:pt modelId="{E33CFE4B-6CFE-42DC-B626-BB6E35BC55CA}" type="pres">
      <dgm:prSet presAssocID="{E41C39A5-B995-439E-9FE0-26D6E92D33F7}" presName="connectorText" presStyleLbl="sibTrans2D1" presStyleIdx="0" presStyleCnt="5"/>
      <dgm:spPr/>
    </dgm:pt>
    <dgm:pt modelId="{2E96EDCB-E947-4931-BD32-E3DCD00B2FB3}" type="pres">
      <dgm:prSet presAssocID="{45D29187-A899-4A16-9D3C-CFCC1D80C3AE}" presName="node" presStyleLbl="node1" presStyleIdx="1" presStyleCnt="6">
        <dgm:presLayoutVars>
          <dgm:bulletEnabled val="1"/>
        </dgm:presLayoutVars>
      </dgm:prSet>
      <dgm:spPr/>
    </dgm:pt>
    <dgm:pt modelId="{FA4C9264-A2C6-4626-B62D-D1C4F90971BA}" type="pres">
      <dgm:prSet presAssocID="{062F286D-F700-48B1-A7AC-49D59DC59CAC}" presName="sibTrans" presStyleLbl="sibTrans2D1" presStyleIdx="1" presStyleCnt="5"/>
      <dgm:spPr/>
    </dgm:pt>
    <dgm:pt modelId="{64C360D2-41FF-43FE-A539-8E75BC4ABDF4}" type="pres">
      <dgm:prSet presAssocID="{062F286D-F700-48B1-A7AC-49D59DC59CAC}" presName="connectorText" presStyleLbl="sibTrans2D1" presStyleIdx="1" presStyleCnt="5"/>
      <dgm:spPr/>
    </dgm:pt>
    <dgm:pt modelId="{00C6ABF4-E32D-463F-AB20-2742C6763438}" type="pres">
      <dgm:prSet presAssocID="{AE1D8065-1545-4996-B5B4-2EF3115EFC48}" presName="node" presStyleLbl="node1" presStyleIdx="2" presStyleCnt="6">
        <dgm:presLayoutVars>
          <dgm:bulletEnabled val="1"/>
        </dgm:presLayoutVars>
      </dgm:prSet>
      <dgm:spPr/>
    </dgm:pt>
    <dgm:pt modelId="{0D5433BA-E962-4091-96A0-124032AD1326}" type="pres">
      <dgm:prSet presAssocID="{5797E9B9-939B-4A14-91E1-02042B1C0C50}" presName="sibTrans" presStyleLbl="sibTrans2D1" presStyleIdx="2" presStyleCnt="5"/>
      <dgm:spPr/>
    </dgm:pt>
    <dgm:pt modelId="{74488C70-73C5-452A-8BD6-FC3CEB5DE80F}" type="pres">
      <dgm:prSet presAssocID="{5797E9B9-939B-4A14-91E1-02042B1C0C50}" presName="connectorText" presStyleLbl="sibTrans2D1" presStyleIdx="2" presStyleCnt="5"/>
      <dgm:spPr/>
    </dgm:pt>
    <dgm:pt modelId="{1D1BBFDB-37C1-4E0D-804D-8A9622E091DE}" type="pres">
      <dgm:prSet presAssocID="{546CDF6F-6087-447E-8A4C-EE6244086502}" presName="node" presStyleLbl="node1" presStyleIdx="3" presStyleCnt="6">
        <dgm:presLayoutVars>
          <dgm:bulletEnabled val="1"/>
        </dgm:presLayoutVars>
      </dgm:prSet>
      <dgm:spPr/>
    </dgm:pt>
    <dgm:pt modelId="{861DDE0C-AFF8-4806-9F12-0BD5745C47C1}" type="pres">
      <dgm:prSet presAssocID="{F1D5BA57-D8D0-4314-A1FC-DA46138D4AFD}" presName="sibTrans" presStyleLbl="sibTrans2D1" presStyleIdx="3" presStyleCnt="5"/>
      <dgm:spPr/>
    </dgm:pt>
    <dgm:pt modelId="{A222EEE9-9207-41D2-BB3E-64275612E71E}" type="pres">
      <dgm:prSet presAssocID="{F1D5BA57-D8D0-4314-A1FC-DA46138D4AFD}" presName="connectorText" presStyleLbl="sibTrans2D1" presStyleIdx="3" presStyleCnt="5"/>
      <dgm:spPr/>
    </dgm:pt>
    <dgm:pt modelId="{107BE6B4-C3D2-4863-A11B-76D8692CE69A}" type="pres">
      <dgm:prSet presAssocID="{BB06194C-CE8A-4CF2-8212-169BA0AF18D4}" presName="node" presStyleLbl="node1" presStyleIdx="4" presStyleCnt="6">
        <dgm:presLayoutVars>
          <dgm:bulletEnabled val="1"/>
        </dgm:presLayoutVars>
      </dgm:prSet>
      <dgm:spPr/>
    </dgm:pt>
    <dgm:pt modelId="{C746B5AA-8C3B-4BF6-99D5-79A0A1EFA79B}" type="pres">
      <dgm:prSet presAssocID="{37E60DF5-3290-4AB6-ADE1-39EAE093B196}" presName="sibTrans" presStyleLbl="sibTrans2D1" presStyleIdx="4" presStyleCnt="5"/>
      <dgm:spPr/>
    </dgm:pt>
    <dgm:pt modelId="{1491B362-6022-4DF9-A6F3-9E23B2F6E25B}" type="pres">
      <dgm:prSet presAssocID="{37E60DF5-3290-4AB6-ADE1-39EAE093B196}" presName="connectorText" presStyleLbl="sibTrans2D1" presStyleIdx="4" presStyleCnt="5"/>
      <dgm:spPr/>
    </dgm:pt>
    <dgm:pt modelId="{BC496848-5D60-4F7B-99E4-B95FD4E621E4}" type="pres">
      <dgm:prSet presAssocID="{31F0C10C-7DD2-4B96-AC6F-9F3D65A6676C}" presName="node" presStyleLbl="node1" presStyleIdx="5" presStyleCnt="6">
        <dgm:presLayoutVars>
          <dgm:bulletEnabled val="1"/>
        </dgm:presLayoutVars>
      </dgm:prSet>
      <dgm:spPr/>
    </dgm:pt>
  </dgm:ptLst>
  <dgm:cxnLst>
    <dgm:cxn modelId="{1B230505-F729-44CB-9CCE-8F78391701B4}" type="presOf" srcId="{31F0C10C-7DD2-4B96-AC6F-9F3D65A6676C}" destId="{BC496848-5D60-4F7B-99E4-B95FD4E621E4}" srcOrd="0" destOrd="0" presId="urn:microsoft.com/office/officeart/2005/8/layout/process5"/>
    <dgm:cxn modelId="{5297760D-690A-4E05-AEDE-5731B2D382B4}" type="presOf" srcId="{45D29187-A899-4A16-9D3C-CFCC1D80C3AE}" destId="{2E96EDCB-E947-4931-BD32-E3DCD00B2FB3}" srcOrd="0" destOrd="0" presId="urn:microsoft.com/office/officeart/2005/8/layout/process5"/>
    <dgm:cxn modelId="{C3B98939-1402-4DFE-988A-BB07D26AC9AB}" srcId="{6810D657-F837-4B36-B171-499DFA6E64B7}" destId="{546CDF6F-6087-447E-8A4C-EE6244086502}" srcOrd="3" destOrd="0" parTransId="{441FF7E1-CD3E-451B-AAC5-A8B7F896A16D}" sibTransId="{F1D5BA57-D8D0-4314-A1FC-DA46138D4AFD}"/>
    <dgm:cxn modelId="{5106C140-204E-4E84-9A39-409F72C1D7A5}" type="presOf" srcId="{BB06194C-CE8A-4CF2-8212-169BA0AF18D4}" destId="{107BE6B4-C3D2-4863-A11B-76D8692CE69A}" srcOrd="0" destOrd="0" presId="urn:microsoft.com/office/officeart/2005/8/layout/process5"/>
    <dgm:cxn modelId="{54F7C348-43BF-434A-BAD5-7040283EF340}" type="presOf" srcId="{FFE22772-A2C4-49D1-A77C-CE94319D9F6B}" destId="{0CFE0B9F-1891-4B27-8C46-5AA021B54359}" srcOrd="0" destOrd="0" presId="urn:microsoft.com/office/officeart/2005/8/layout/process5"/>
    <dgm:cxn modelId="{33F92970-55B5-4DFD-898D-505AFD24FEF7}" type="presOf" srcId="{F1D5BA57-D8D0-4314-A1FC-DA46138D4AFD}" destId="{A222EEE9-9207-41D2-BB3E-64275612E71E}" srcOrd="1" destOrd="0" presId="urn:microsoft.com/office/officeart/2005/8/layout/process5"/>
    <dgm:cxn modelId="{BDC7B074-437A-4820-8F13-79711CD9BFF5}" type="presOf" srcId="{062F286D-F700-48B1-A7AC-49D59DC59CAC}" destId="{64C360D2-41FF-43FE-A539-8E75BC4ABDF4}" srcOrd="1" destOrd="0" presId="urn:microsoft.com/office/officeart/2005/8/layout/process5"/>
    <dgm:cxn modelId="{F0D7C454-6E6F-4C61-A2DC-2734E0BA9060}" type="presOf" srcId="{E41C39A5-B995-439E-9FE0-26D6E92D33F7}" destId="{E33CFE4B-6CFE-42DC-B626-BB6E35BC55CA}" srcOrd="1" destOrd="0" presId="urn:microsoft.com/office/officeart/2005/8/layout/process5"/>
    <dgm:cxn modelId="{8D73AB78-62BE-4C4F-90A5-13EC99424785}" type="presOf" srcId="{062F286D-F700-48B1-A7AC-49D59DC59CAC}" destId="{FA4C9264-A2C6-4626-B62D-D1C4F90971BA}" srcOrd="0" destOrd="0" presId="urn:microsoft.com/office/officeart/2005/8/layout/process5"/>
    <dgm:cxn modelId="{8423387A-23EF-4799-99EF-45341FB5DC21}" type="presOf" srcId="{37E60DF5-3290-4AB6-ADE1-39EAE093B196}" destId="{1491B362-6022-4DF9-A6F3-9E23B2F6E25B}" srcOrd="1" destOrd="0" presId="urn:microsoft.com/office/officeart/2005/8/layout/process5"/>
    <dgm:cxn modelId="{9AF9405A-3E9F-4D74-A33F-AE2849AB8C9F}" srcId="{6810D657-F837-4B36-B171-499DFA6E64B7}" destId="{AE1D8065-1545-4996-B5B4-2EF3115EFC48}" srcOrd="2" destOrd="0" parTransId="{2EF12F90-973F-42BE-A59B-6BE427D6522C}" sibTransId="{5797E9B9-939B-4A14-91E1-02042B1C0C50}"/>
    <dgm:cxn modelId="{1600DA5A-CAE1-43B3-9299-7F0B89439B1B}" type="presOf" srcId="{6810D657-F837-4B36-B171-499DFA6E64B7}" destId="{76E4C047-EDF5-4B3C-A82C-09FE2ACAEAA8}" srcOrd="0" destOrd="0" presId="urn:microsoft.com/office/officeart/2005/8/layout/process5"/>
    <dgm:cxn modelId="{4EED31A4-5644-4A7F-A957-E3A36ADDF975}" type="presOf" srcId="{546CDF6F-6087-447E-8A4C-EE6244086502}" destId="{1D1BBFDB-37C1-4E0D-804D-8A9622E091DE}" srcOrd="0" destOrd="0" presId="urn:microsoft.com/office/officeart/2005/8/layout/process5"/>
    <dgm:cxn modelId="{F6E160AC-8AD3-4230-8CDD-23782454E857}" srcId="{6810D657-F837-4B36-B171-499DFA6E64B7}" destId="{BB06194C-CE8A-4CF2-8212-169BA0AF18D4}" srcOrd="4" destOrd="0" parTransId="{FB939874-6D24-4955-90C0-E6696FC191FD}" sibTransId="{37E60DF5-3290-4AB6-ADE1-39EAE093B196}"/>
    <dgm:cxn modelId="{FD37CBC0-E18E-45AB-A29F-A5B0AF78F907}" srcId="{6810D657-F837-4B36-B171-499DFA6E64B7}" destId="{45D29187-A899-4A16-9D3C-CFCC1D80C3AE}" srcOrd="1" destOrd="0" parTransId="{32BEC648-9400-47EB-8AE9-2219395208A3}" sibTransId="{062F286D-F700-48B1-A7AC-49D59DC59CAC}"/>
    <dgm:cxn modelId="{04F0C6C3-2BC9-46BD-902A-5518B9942D56}" type="presOf" srcId="{5797E9B9-939B-4A14-91E1-02042B1C0C50}" destId="{74488C70-73C5-452A-8BD6-FC3CEB5DE80F}" srcOrd="1" destOrd="0" presId="urn:microsoft.com/office/officeart/2005/8/layout/process5"/>
    <dgm:cxn modelId="{0C3AD5CA-E0DB-4247-8192-BB84957FCBAD}" type="presOf" srcId="{E41C39A5-B995-439E-9FE0-26D6E92D33F7}" destId="{60B6BE07-26F9-413E-8E9A-3137B5BE0B0D}" srcOrd="0" destOrd="0" presId="urn:microsoft.com/office/officeart/2005/8/layout/process5"/>
    <dgm:cxn modelId="{1007DECE-85F7-4EC4-9814-8B4FC07E6722}" type="presOf" srcId="{5797E9B9-939B-4A14-91E1-02042B1C0C50}" destId="{0D5433BA-E962-4091-96A0-124032AD1326}" srcOrd="0" destOrd="0" presId="urn:microsoft.com/office/officeart/2005/8/layout/process5"/>
    <dgm:cxn modelId="{EEC8B9D5-3E08-4DD3-8634-B36960E52D11}" type="presOf" srcId="{37E60DF5-3290-4AB6-ADE1-39EAE093B196}" destId="{C746B5AA-8C3B-4BF6-99D5-79A0A1EFA79B}" srcOrd="0" destOrd="0" presId="urn:microsoft.com/office/officeart/2005/8/layout/process5"/>
    <dgm:cxn modelId="{21761FD7-BE04-4A22-802B-431CD01933E1}" type="presOf" srcId="{F1D5BA57-D8D0-4314-A1FC-DA46138D4AFD}" destId="{861DDE0C-AFF8-4806-9F12-0BD5745C47C1}" srcOrd="0" destOrd="0" presId="urn:microsoft.com/office/officeart/2005/8/layout/process5"/>
    <dgm:cxn modelId="{8ADDC3EE-A451-4F91-A4B5-595B8148A9CF}" srcId="{6810D657-F837-4B36-B171-499DFA6E64B7}" destId="{FFE22772-A2C4-49D1-A77C-CE94319D9F6B}" srcOrd="0" destOrd="0" parTransId="{79C0E4BD-159E-48A9-A671-01CDA180831E}" sibTransId="{E41C39A5-B995-439E-9FE0-26D6E92D33F7}"/>
    <dgm:cxn modelId="{35C4ACF1-EB8C-40A8-AFFE-D6AA6DA02D1D}" srcId="{6810D657-F837-4B36-B171-499DFA6E64B7}" destId="{31F0C10C-7DD2-4B96-AC6F-9F3D65A6676C}" srcOrd="5" destOrd="0" parTransId="{0AA5204D-072D-4F32-80D9-421362436FFC}" sibTransId="{A50FA78F-6032-4AAB-9054-DD7E134DBA8F}"/>
    <dgm:cxn modelId="{6E2D80F8-B7BE-4008-8423-C2A8DD0E1ACC}" type="presOf" srcId="{AE1D8065-1545-4996-B5B4-2EF3115EFC48}" destId="{00C6ABF4-E32D-463F-AB20-2742C6763438}" srcOrd="0" destOrd="0" presId="urn:microsoft.com/office/officeart/2005/8/layout/process5"/>
    <dgm:cxn modelId="{019818BB-5908-4684-9489-4053EFB6BF86}" type="presParOf" srcId="{76E4C047-EDF5-4B3C-A82C-09FE2ACAEAA8}" destId="{0CFE0B9F-1891-4B27-8C46-5AA021B54359}" srcOrd="0" destOrd="0" presId="urn:microsoft.com/office/officeart/2005/8/layout/process5"/>
    <dgm:cxn modelId="{B374D475-059D-40C4-AA29-6CF97DCBB7CF}" type="presParOf" srcId="{76E4C047-EDF5-4B3C-A82C-09FE2ACAEAA8}" destId="{60B6BE07-26F9-413E-8E9A-3137B5BE0B0D}" srcOrd="1" destOrd="0" presId="urn:microsoft.com/office/officeart/2005/8/layout/process5"/>
    <dgm:cxn modelId="{87B7F41F-76B2-4DC7-B4CF-8AA77410628D}" type="presParOf" srcId="{60B6BE07-26F9-413E-8E9A-3137B5BE0B0D}" destId="{E33CFE4B-6CFE-42DC-B626-BB6E35BC55CA}" srcOrd="0" destOrd="0" presId="urn:microsoft.com/office/officeart/2005/8/layout/process5"/>
    <dgm:cxn modelId="{3AA65240-BF8A-45AC-B238-98B03DBE3557}" type="presParOf" srcId="{76E4C047-EDF5-4B3C-A82C-09FE2ACAEAA8}" destId="{2E96EDCB-E947-4931-BD32-E3DCD00B2FB3}" srcOrd="2" destOrd="0" presId="urn:microsoft.com/office/officeart/2005/8/layout/process5"/>
    <dgm:cxn modelId="{EC3263DB-AE12-4114-AFDF-1B05DAEB6150}" type="presParOf" srcId="{76E4C047-EDF5-4B3C-A82C-09FE2ACAEAA8}" destId="{FA4C9264-A2C6-4626-B62D-D1C4F90971BA}" srcOrd="3" destOrd="0" presId="urn:microsoft.com/office/officeart/2005/8/layout/process5"/>
    <dgm:cxn modelId="{E8DBADDA-5562-40E8-A57B-BAC5979FAE99}" type="presParOf" srcId="{FA4C9264-A2C6-4626-B62D-D1C4F90971BA}" destId="{64C360D2-41FF-43FE-A539-8E75BC4ABDF4}" srcOrd="0" destOrd="0" presId="urn:microsoft.com/office/officeart/2005/8/layout/process5"/>
    <dgm:cxn modelId="{2F756400-FAAF-4565-A6E7-C4C080A96FC6}" type="presParOf" srcId="{76E4C047-EDF5-4B3C-A82C-09FE2ACAEAA8}" destId="{00C6ABF4-E32D-463F-AB20-2742C6763438}" srcOrd="4" destOrd="0" presId="urn:microsoft.com/office/officeart/2005/8/layout/process5"/>
    <dgm:cxn modelId="{FAB3FE06-9510-494E-803E-E26892840084}" type="presParOf" srcId="{76E4C047-EDF5-4B3C-A82C-09FE2ACAEAA8}" destId="{0D5433BA-E962-4091-96A0-124032AD1326}" srcOrd="5" destOrd="0" presId="urn:microsoft.com/office/officeart/2005/8/layout/process5"/>
    <dgm:cxn modelId="{57901565-645D-42B0-A3B9-125AF5E4196E}" type="presParOf" srcId="{0D5433BA-E962-4091-96A0-124032AD1326}" destId="{74488C70-73C5-452A-8BD6-FC3CEB5DE80F}" srcOrd="0" destOrd="0" presId="urn:microsoft.com/office/officeart/2005/8/layout/process5"/>
    <dgm:cxn modelId="{CDE83C3A-8F7F-4285-AD51-C4416E328E3D}" type="presParOf" srcId="{76E4C047-EDF5-4B3C-A82C-09FE2ACAEAA8}" destId="{1D1BBFDB-37C1-4E0D-804D-8A9622E091DE}" srcOrd="6" destOrd="0" presId="urn:microsoft.com/office/officeart/2005/8/layout/process5"/>
    <dgm:cxn modelId="{82BE1C3B-4F95-4A27-BB4C-2C8401EDE663}" type="presParOf" srcId="{76E4C047-EDF5-4B3C-A82C-09FE2ACAEAA8}" destId="{861DDE0C-AFF8-4806-9F12-0BD5745C47C1}" srcOrd="7" destOrd="0" presId="urn:microsoft.com/office/officeart/2005/8/layout/process5"/>
    <dgm:cxn modelId="{ECEE9446-64E1-40E1-A240-5CD3D0CEE182}" type="presParOf" srcId="{861DDE0C-AFF8-4806-9F12-0BD5745C47C1}" destId="{A222EEE9-9207-41D2-BB3E-64275612E71E}" srcOrd="0" destOrd="0" presId="urn:microsoft.com/office/officeart/2005/8/layout/process5"/>
    <dgm:cxn modelId="{5F97EF1B-6CDD-45F8-BF50-DD1109743918}" type="presParOf" srcId="{76E4C047-EDF5-4B3C-A82C-09FE2ACAEAA8}" destId="{107BE6B4-C3D2-4863-A11B-76D8692CE69A}" srcOrd="8" destOrd="0" presId="urn:microsoft.com/office/officeart/2005/8/layout/process5"/>
    <dgm:cxn modelId="{FCF1D607-D576-435D-A91B-D6FAE3CE6D5B}" type="presParOf" srcId="{76E4C047-EDF5-4B3C-A82C-09FE2ACAEAA8}" destId="{C746B5AA-8C3B-4BF6-99D5-79A0A1EFA79B}" srcOrd="9" destOrd="0" presId="urn:microsoft.com/office/officeart/2005/8/layout/process5"/>
    <dgm:cxn modelId="{AE8B2CFF-D3DB-4E94-B212-025D8517784A}" type="presParOf" srcId="{C746B5AA-8C3B-4BF6-99D5-79A0A1EFA79B}" destId="{1491B362-6022-4DF9-A6F3-9E23B2F6E25B}" srcOrd="0" destOrd="0" presId="urn:microsoft.com/office/officeart/2005/8/layout/process5"/>
    <dgm:cxn modelId="{63BB048F-2D1B-45AD-815D-D37199809A4C}" type="presParOf" srcId="{76E4C047-EDF5-4B3C-A82C-09FE2ACAEAA8}" destId="{BC496848-5D60-4F7B-99E4-B95FD4E621E4}"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10D657-F837-4B36-B171-499DFA6E64B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FE22772-A2C4-49D1-A77C-CE94319D9F6B}">
      <dgm:prSet phldrT="[Text]" phldr="0"/>
      <dgm:spPr/>
      <dgm:t>
        <a:bodyPr/>
        <a:lstStyle/>
        <a:p>
          <a:pPr rtl="0"/>
          <a:r>
            <a:rPr lang="en-US" dirty="0">
              <a:latin typeface="Arial"/>
            </a:rPr>
            <a:t>Estimate size factors</a:t>
          </a:r>
          <a:endParaRPr lang="en-US" dirty="0"/>
        </a:p>
      </dgm:t>
    </dgm:pt>
    <dgm:pt modelId="{79C0E4BD-159E-48A9-A671-01CDA180831E}" type="parTrans" cxnId="{8ADDC3EE-A451-4F91-A4B5-595B8148A9CF}">
      <dgm:prSet/>
      <dgm:spPr/>
      <dgm:t>
        <a:bodyPr/>
        <a:lstStyle/>
        <a:p>
          <a:endParaRPr lang="en-US"/>
        </a:p>
      </dgm:t>
    </dgm:pt>
    <dgm:pt modelId="{E41C39A5-B995-439E-9FE0-26D6E92D33F7}" type="sibTrans" cxnId="{8ADDC3EE-A451-4F91-A4B5-595B8148A9CF}">
      <dgm:prSet/>
      <dgm:spPr/>
      <dgm:t>
        <a:bodyPr/>
        <a:lstStyle/>
        <a:p>
          <a:endParaRPr lang="en-US"/>
        </a:p>
      </dgm:t>
    </dgm:pt>
    <dgm:pt modelId="{45D29187-A899-4A16-9D3C-CFCC1D80C3AE}">
      <dgm:prSet phldrT="[Text]" phldr="0"/>
      <dgm:spPr/>
      <dgm:t>
        <a:bodyPr/>
        <a:lstStyle/>
        <a:p>
          <a:pPr rtl="0"/>
          <a:r>
            <a:rPr lang="en-US" dirty="0">
              <a:latin typeface="Arial"/>
            </a:rPr>
            <a:t>Estimate gene-wise dispersion</a:t>
          </a:r>
          <a:endParaRPr lang="en-US" dirty="0"/>
        </a:p>
      </dgm:t>
    </dgm:pt>
    <dgm:pt modelId="{32BEC648-9400-47EB-8AE9-2219395208A3}" type="parTrans" cxnId="{FD37CBC0-E18E-45AB-A29F-A5B0AF78F907}">
      <dgm:prSet/>
      <dgm:spPr/>
      <dgm:t>
        <a:bodyPr/>
        <a:lstStyle/>
        <a:p>
          <a:endParaRPr lang="en-US"/>
        </a:p>
      </dgm:t>
    </dgm:pt>
    <dgm:pt modelId="{062F286D-F700-48B1-A7AC-49D59DC59CAC}" type="sibTrans" cxnId="{FD37CBC0-E18E-45AB-A29F-A5B0AF78F907}">
      <dgm:prSet/>
      <dgm:spPr/>
      <dgm:t>
        <a:bodyPr/>
        <a:lstStyle/>
        <a:p>
          <a:endParaRPr lang="en-US"/>
        </a:p>
      </dgm:t>
    </dgm:pt>
    <dgm:pt modelId="{AE1D8065-1545-4996-B5B4-2EF3115EFC48}">
      <dgm:prSet phldrT="[Text]" phldr="0"/>
      <dgm:spPr/>
      <dgm:t>
        <a:bodyPr/>
        <a:lstStyle/>
        <a:p>
          <a:pPr rtl="0"/>
          <a:r>
            <a:rPr lang="en-US" dirty="0">
              <a:latin typeface="Arial"/>
            </a:rPr>
            <a:t>Fit curve to gene-wise dispersion</a:t>
          </a:r>
          <a:endParaRPr lang="en-US" dirty="0"/>
        </a:p>
      </dgm:t>
    </dgm:pt>
    <dgm:pt modelId="{2EF12F90-973F-42BE-A59B-6BE427D6522C}" type="parTrans" cxnId="{9AF9405A-3E9F-4D74-A33F-AE2849AB8C9F}">
      <dgm:prSet/>
      <dgm:spPr/>
      <dgm:t>
        <a:bodyPr/>
        <a:lstStyle/>
        <a:p>
          <a:endParaRPr lang="en-US"/>
        </a:p>
      </dgm:t>
    </dgm:pt>
    <dgm:pt modelId="{5797E9B9-939B-4A14-91E1-02042B1C0C50}" type="sibTrans" cxnId="{9AF9405A-3E9F-4D74-A33F-AE2849AB8C9F}">
      <dgm:prSet/>
      <dgm:spPr/>
      <dgm:t>
        <a:bodyPr/>
        <a:lstStyle/>
        <a:p>
          <a:endParaRPr lang="en-US"/>
        </a:p>
      </dgm:t>
    </dgm:pt>
    <dgm:pt modelId="{546CDF6F-6087-447E-8A4C-EE6244086502}">
      <dgm:prSet phldrT="[Text]" phldr="0"/>
      <dgm:spPr/>
      <dgm:t>
        <a:bodyPr/>
        <a:lstStyle/>
        <a:p>
          <a:pPr rtl="0"/>
          <a:r>
            <a:rPr lang="en-US" dirty="0">
              <a:latin typeface="Arial"/>
            </a:rPr>
            <a:t>Shrink gene-wise dispersion</a:t>
          </a:r>
          <a:endParaRPr lang="en-US" dirty="0"/>
        </a:p>
      </dgm:t>
    </dgm:pt>
    <dgm:pt modelId="{441FF7E1-CD3E-451B-AAC5-A8B7F896A16D}" type="parTrans" cxnId="{C3B98939-1402-4DFE-988A-BB07D26AC9AB}">
      <dgm:prSet/>
      <dgm:spPr/>
      <dgm:t>
        <a:bodyPr/>
        <a:lstStyle/>
        <a:p>
          <a:endParaRPr lang="en-US"/>
        </a:p>
      </dgm:t>
    </dgm:pt>
    <dgm:pt modelId="{F1D5BA57-D8D0-4314-A1FC-DA46138D4AFD}" type="sibTrans" cxnId="{C3B98939-1402-4DFE-988A-BB07D26AC9AB}">
      <dgm:prSet/>
      <dgm:spPr/>
      <dgm:t>
        <a:bodyPr/>
        <a:lstStyle/>
        <a:p>
          <a:endParaRPr lang="en-US"/>
        </a:p>
      </dgm:t>
    </dgm:pt>
    <dgm:pt modelId="{BB06194C-CE8A-4CF2-8212-169BA0AF18D4}">
      <dgm:prSet phldrT="[Text]" phldr="0"/>
      <dgm:spPr/>
      <dgm:t>
        <a:bodyPr/>
        <a:lstStyle/>
        <a:p>
          <a:pPr rtl="0"/>
          <a:r>
            <a:rPr lang="en-US" dirty="0">
              <a:latin typeface="Arial"/>
            </a:rPr>
            <a:t>GLM fit for each gene</a:t>
          </a:r>
          <a:endParaRPr lang="en-US" dirty="0"/>
        </a:p>
      </dgm:t>
    </dgm:pt>
    <dgm:pt modelId="{FB939874-6D24-4955-90C0-E6696FC191FD}" type="parTrans" cxnId="{F6E160AC-8AD3-4230-8CDD-23782454E857}">
      <dgm:prSet/>
      <dgm:spPr/>
      <dgm:t>
        <a:bodyPr/>
        <a:lstStyle/>
        <a:p>
          <a:endParaRPr lang="en-US"/>
        </a:p>
      </dgm:t>
    </dgm:pt>
    <dgm:pt modelId="{37E60DF5-3290-4AB6-ADE1-39EAE093B196}" type="sibTrans" cxnId="{F6E160AC-8AD3-4230-8CDD-23782454E857}">
      <dgm:prSet/>
      <dgm:spPr/>
      <dgm:t>
        <a:bodyPr/>
        <a:lstStyle/>
        <a:p>
          <a:endParaRPr lang="en-US"/>
        </a:p>
      </dgm:t>
    </dgm:pt>
    <dgm:pt modelId="{31F0C10C-7DD2-4B96-AC6F-9F3D65A6676C}">
      <dgm:prSet phldr="0"/>
      <dgm:spPr/>
      <dgm:t>
        <a:bodyPr/>
        <a:lstStyle/>
        <a:p>
          <a:pPr rtl="0"/>
          <a:r>
            <a:rPr lang="en-US" dirty="0">
              <a:latin typeface="Arial"/>
            </a:rPr>
            <a:t>Test for differential expression</a:t>
          </a:r>
        </a:p>
      </dgm:t>
    </dgm:pt>
    <dgm:pt modelId="{0AA5204D-072D-4F32-80D9-421362436FFC}" type="parTrans" cxnId="{35C4ACF1-EB8C-40A8-AFFE-D6AA6DA02D1D}">
      <dgm:prSet/>
      <dgm:spPr/>
    </dgm:pt>
    <dgm:pt modelId="{A50FA78F-6032-4AAB-9054-DD7E134DBA8F}" type="sibTrans" cxnId="{35C4ACF1-EB8C-40A8-AFFE-D6AA6DA02D1D}">
      <dgm:prSet/>
      <dgm:spPr/>
    </dgm:pt>
    <dgm:pt modelId="{76E4C047-EDF5-4B3C-A82C-09FE2ACAEAA8}" type="pres">
      <dgm:prSet presAssocID="{6810D657-F837-4B36-B171-499DFA6E64B7}" presName="diagram" presStyleCnt="0">
        <dgm:presLayoutVars>
          <dgm:dir/>
          <dgm:resizeHandles val="exact"/>
        </dgm:presLayoutVars>
      </dgm:prSet>
      <dgm:spPr/>
    </dgm:pt>
    <dgm:pt modelId="{0CFE0B9F-1891-4B27-8C46-5AA021B54359}" type="pres">
      <dgm:prSet presAssocID="{FFE22772-A2C4-49D1-A77C-CE94319D9F6B}" presName="node" presStyleLbl="node1" presStyleIdx="0" presStyleCnt="6">
        <dgm:presLayoutVars>
          <dgm:bulletEnabled val="1"/>
        </dgm:presLayoutVars>
      </dgm:prSet>
      <dgm:spPr/>
    </dgm:pt>
    <dgm:pt modelId="{60B6BE07-26F9-413E-8E9A-3137B5BE0B0D}" type="pres">
      <dgm:prSet presAssocID="{E41C39A5-B995-439E-9FE0-26D6E92D33F7}" presName="sibTrans" presStyleLbl="sibTrans2D1" presStyleIdx="0" presStyleCnt="5"/>
      <dgm:spPr/>
    </dgm:pt>
    <dgm:pt modelId="{E33CFE4B-6CFE-42DC-B626-BB6E35BC55CA}" type="pres">
      <dgm:prSet presAssocID="{E41C39A5-B995-439E-9FE0-26D6E92D33F7}" presName="connectorText" presStyleLbl="sibTrans2D1" presStyleIdx="0" presStyleCnt="5"/>
      <dgm:spPr/>
    </dgm:pt>
    <dgm:pt modelId="{2E96EDCB-E947-4931-BD32-E3DCD00B2FB3}" type="pres">
      <dgm:prSet presAssocID="{45D29187-A899-4A16-9D3C-CFCC1D80C3AE}" presName="node" presStyleLbl="node1" presStyleIdx="1" presStyleCnt="6">
        <dgm:presLayoutVars>
          <dgm:bulletEnabled val="1"/>
        </dgm:presLayoutVars>
      </dgm:prSet>
      <dgm:spPr>
        <a:solidFill>
          <a:srgbClr val="FF0000"/>
        </a:solidFill>
      </dgm:spPr>
    </dgm:pt>
    <dgm:pt modelId="{FA4C9264-A2C6-4626-B62D-D1C4F90971BA}" type="pres">
      <dgm:prSet presAssocID="{062F286D-F700-48B1-A7AC-49D59DC59CAC}" presName="sibTrans" presStyleLbl="sibTrans2D1" presStyleIdx="1" presStyleCnt="5"/>
      <dgm:spPr/>
    </dgm:pt>
    <dgm:pt modelId="{64C360D2-41FF-43FE-A539-8E75BC4ABDF4}" type="pres">
      <dgm:prSet presAssocID="{062F286D-F700-48B1-A7AC-49D59DC59CAC}" presName="connectorText" presStyleLbl="sibTrans2D1" presStyleIdx="1" presStyleCnt="5"/>
      <dgm:spPr/>
    </dgm:pt>
    <dgm:pt modelId="{00C6ABF4-E32D-463F-AB20-2742C6763438}" type="pres">
      <dgm:prSet presAssocID="{AE1D8065-1545-4996-B5B4-2EF3115EFC48}" presName="node" presStyleLbl="node1" presStyleIdx="2" presStyleCnt="6">
        <dgm:presLayoutVars>
          <dgm:bulletEnabled val="1"/>
        </dgm:presLayoutVars>
      </dgm:prSet>
      <dgm:spPr/>
    </dgm:pt>
    <dgm:pt modelId="{0D5433BA-E962-4091-96A0-124032AD1326}" type="pres">
      <dgm:prSet presAssocID="{5797E9B9-939B-4A14-91E1-02042B1C0C50}" presName="sibTrans" presStyleLbl="sibTrans2D1" presStyleIdx="2" presStyleCnt="5"/>
      <dgm:spPr/>
    </dgm:pt>
    <dgm:pt modelId="{74488C70-73C5-452A-8BD6-FC3CEB5DE80F}" type="pres">
      <dgm:prSet presAssocID="{5797E9B9-939B-4A14-91E1-02042B1C0C50}" presName="connectorText" presStyleLbl="sibTrans2D1" presStyleIdx="2" presStyleCnt="5"/>
      <dgm:spPr/>
    </dgm:pt>
    <dgm:pt modelId="{1D1BBFDB-37C1-4E0D-804D-8A9622E091DE}" type="pres">
      <dgm:prSet presAssocID="{546CDF6F-6087-447E-8A4C-EE6244086502}" presName="node" presStyleLbl="node1" presStyleIdx="3" presStyleCnt="6">
        <dgm:presLayoutVars>
          <dgm:bulletEnabled val="1"/>
        </dgm:presLayoutVars>
      </dgm:prSet>
      <dgm:spPr/>
    </dgm:pt>
    <dgm:pt modelId="{861DDE0C-AFF8-4806-9F12-0BD5745C47C1}" type="pres">
      <dgm:prSet presAssocID="{F1D5BA57-D8D0-4314-A1FC-DA46138D4AFD}" presName="sibTrans" presStyleLbl="sibTrans2D1" presStyleIdx="3" presStyleCnt="5"/>
      <dgm:spPr/>
    </dgm:pt>
    <dgm:pt modelId="{A222EEE9-9207-41D2-BB3E-64275612E71E}" type="pres">
      <dgm:prSet presAssocID="{F1D5BA57-D8D0-4314-A1FC-DA46138D4AFD}" presName="connectorText" presStyleLbl="sibTrans2D1" presStyleIdx="3" presStyleCnt="5"/>
      <dgm:spPr/>
    </dgm:pt>
    <dgm:pt modelId="{107BE6B4-C3D2-4863-A11B-76D8692CE69A}" type="pres">
      <dgm:prSet presAssocID="{BB06194C-CE8A-4CF2-8212-169BA0AF18D4}" presName="node" presStyleLbl="node1" presStyleIdx="4" presStyleCnt="6">
        <dgm:presLayoutVars>
          <dgm:bulletEnabled val="1"/>
        </dgm:presLayoutVars>
      </dgm:prSet>
      <dgm:spPr/>
    </dgm:pt>
    <dgm:pt modelId="{C746B5AA-8C3B-4BF6-99D5-79A0A1EFA79B}" type="pres">
      <dgm:prSet presAssocID="{37E60DF5-3290-4AB6-ADE1-39EAE093B196}" presName="sibTrans" presStyleLbl="sibTrans2D1" presStyleIdx="4" presStyleCnt="5"/>
      <dgm:spPr/>
    </dgm:pt>
    <dgm:pt modelId="{1491B362-6022-4DF9-A6F3-9E23B2F6E25B}" type="pres">
      <dgm:prSet presAssocID="{37E60DF5-3290-4AB6-ADE1-39EAE093B196}" presName="connectorText" presStyleLbl="sibTrans2D1" presStyleIdx="4" presStyleCnt="5"/>
      <dgm:spPr/>
    </dgm:pt>
    <dgm:pt modelId="{BC496848-5D60-4F7B-99E4-B95FD4E621E4}" type="pres">
      <dgm:prSet presAssocID="{31F0C10C-7DD2-4B96-AC6F-9F3D65A6676C}" presName="node" presStyleLbl="node1" presStyleIdx="5" presStyleCnt="6">
        <dgm:presLayoutVars>
          <dgm:bulletEnabled val="1"/>
        </dgm:presLayoutVars>
      </dgm:prSet>
      <dgm:spPr/>
    </dgm:pt>
  </dgm:ptLst>
  <dgm:cxnLst>
    <dgm:cxn modelId="{1B230505-F729-44CB-9CCE-8F78391701B4}" type="presOf" srcId="{31F0C10C-7DD2-4B96-AC6F-9F3D65A6676C}" destId="{BC496848-5D60-4F7B-99E4-B95FD4E621E4}" srcOrd="0" destOrd="0" presId="urn:microsoft.com/office/officeart/2005/8/layout/process5"/>
    <dgm:cxn modelId="{5297760D-690A-4E05-AEDE-5731B2D382B4}" type="presOf" srcId="{45D29187-A899-4A16-9D3C-CFCC1D80C3AE}" destId="{2E96EDCB-E947-4931-BD32-E3DCD00B2FB3}" srcOrd="0" destOrd="0" presId="urn:microsoft.com/office/officeart/2005/8/layout/process5"/>
    <dgm:cxn modelId="{C3B98939-1402-4DFE-988A-BB07D26AC9AB}" srcId="{6810D657-F837-4B36-B171-499DFA6E64B7}" destId="{546CDF6F-6087-447E-8A4C-EE6244086502}" srcOrd="3" destOrd="0" parTransId="{441FF7E1-CD3E-451B-AAC5-A8B7F896A16D}" sibTransId="{F1D5BA57-D8D0-4314-A1FC-DA46138D4AFD}"/>
    <dgm:cxn modelId="{5106C140-204E-4E84-9A39-409F72C1D7A5}" type="presOf" srcId="{BB06194C-CE8A-4CF2-8212-169BA0AF18D4}" destId="{107BE6B4-C3D2-4863-A11B-76D8692CE69A}" srcOrd="0" destOrd="0" presId="urn:microsoft.com/office/officeart/2005/8/layout/process5"/>
    <dgm:cxn modelId="{54F7C348-43BF-434A-BAD5-7040283EF340}" type="presOf" srcId="{FFE22772-A2C4-49D1-A77C-CE94319D9F6B}" destId="{0CFE0B9F-1891-4B27-8C46-5AA021B54359}" srcOrd="0" destOrd="0" presId="urn:microsoft.com/office/officeart/2005/8/layout/process5"/>
    <dgm:cxn modelId="{33F92970-55B5-4DFD-898D-505AFD24FEF7}" type="presOf" srcId="{F1D5BA57-D8D0-4314-A1FC-DA46138D4AFD}" destId="{A222EEE9-9207-41D2-BB3E-64275612E71E}" srcOrd="1" destOrd="0" presId="urn:microsoft.com/office/officeart/2005/8/layout/process5"/>
    <dgm:cxn modelId="{BDC7B074-437A-4820-8F13-79711CD9BFF5}" type="presOf" srcId="{062F286D-F700-48B1-A7AC-49D59DC59CAC}" destId="{64C360D2-41FF-43FE-A539-8E75BC4ABDF4}" srcOrd="1" destOrd="0" presId="urn:microsoft.com/office/officeart/2005/8/layout/process5"/>
    <dgm:cxn modelId="{F0D7C454-6E6F-4C61-A2DC-2734E0BA9060}" type="presOf" srcId="{E41C39A5-B995-439E-9FE0-26D6E92D33F7}" destId="{E33CFE4B-6CFE-42DC-B626-BB6E35BC55CA}" srcOrd="1" destOrd="0" presId="urn:microsoft.com/office/officeart/2005/8/layout/process5"/>
    <dgm:cxn modelId="{8D73AB78-62BE-4C4F-90A5-13EC99424785}" type="presOf" srcId="{062F286D-F700-48B1-A7AC-49D59DC59CAC}" destId="{FA4C9264-A2C6-4626-B62D-D1C4F90971BA}" srcOrd="0" destOrd="0" presId="urn:microsoft.com/office/officeart/2005/8/layout/process5"/>
    <dgm:cxn modelId="{8423387A-23EF-4799-99EF-45341FB5DC21}" type="presOf" srcId="{37E60DF5-3290-4AB6-ADE1-39EAE093B196}" destId="{1491B362-6022-4DF9-A6F3-9E23B2F6E25B}" srcOrd="1" destOrd="0" presId="urn:microsoft.com/office/officeart/2005/8/layout/process5"/>
    <dgm:cxn modelId="{9AF9405A-3E9F-4D74-A33F-AE2849AB8C9F}" srcId="{6810D657-F837-4B36-B171-499DFA6E64B7}" destId="{AE1D8065-1545-4996-B5B4-2EF3115EFC48}" srcOrd="2" destOrd="0" parTransId="{2EF12F90-973F-42BE-A59B-6BE427D6522C}" sibTransId="{5797E9B9-939B-4A14-91E1-02042B1C0C50}"/>
    <dgm:cxn modelId="{1600DA5A-CAE1-43B3-9299-7F0B89439B1B}" type="presOf" srcId="{6810D657-F837-4B36-B171-499DFA6E64B7}" destId="{76E4C047-EDF5-4B3C-A82C-09FE2ACAEAA8}" srcOrd="0" destOrd="0" presId="urn:microsoft.com/office/officeart/2005/8/layout/process5"/>
    <dgm:cxn modelId="{4EED31A4-5644-4A7F-A957-E3A36ADDF975}" type="presOf" srcId="{546CDF6F-6087-447E-8A4C-EE6244086502}" destId="{1D1BBFDB-37C1-4E0D-804D-8A9622E091DE}" srcOrd="0" destOrd="0" presId="urn:microsoft.com/office/officeart/2005/8/layout/process5"/>
    <dgm:cxn modelId="{F6E160AC-8AD3-4230-8CDD-23782454E857}" srcId="{6810D657-F837-4B36-B171-499DFA6E64B7}" destId="{BB06194C-CE8A-4CF2-8212-169BA0AF18D4}" srcOrd="4" destOrd="0" parTransId="{FB939874-6D24-4955-90C0-E6696FC191FD}" sibTransId="{37E60DF5-3290-4AB6-ADE1-39EAE093B196}"/>
    <dgm:cxn modelId="{FD37CBC0-E18E-45AB-A29F-A5B0AF78F907}" srcId="{6810D657-F837-4B36-B171-499DFA6E64B7}" destId="{45D29187-A899-4A16-9D3C-CFCC1D80C3AE}" srcOrd="1" destOrd="0" parTransId="{32BEC648-9400-47EB-8AE9-2219395208A3}" sibTransId="{062F286D-F700-48B1-A7AC-49D59DC59CAC}"/>
    <dgm:cxn modelId="{04F0C6C3-2BC9-46BD-902A-5518B9942D56}" type="presOf" srcId="{5797E9B9-939B-4A14-91E1-02042B1C0C50}" destId="{74488C70-73C5-452A-8BD6-FC3CEB5DE80F}" srcOrd="1" destOrd="0" presId="urn:microsoft.com/office/officeart/2005/8/layout/process5"/>
    <dgm:cxn modelId="{0C3AD5CA-E0DB-4247-8192-BB84957FCBAD}" type="presOf" srcId="{E41C39A5-B995-439E-9FE0-26D6E92D33F7}" destId="{60B6BE07-26F9-413E-8E9A-3137B5BE0B0D}" srcOrd="0" destOrd="0" presId="urn:microsoft.com/office/officeart/2005/8/layout/process5"/>
    <dgm:cxn modelId="{1007DECE-85F7-4EC4-9814-8B4FC07E6722}" type="presOf" srcId="{5797E9B9-939B-4A14-91E1-02042B1C0C50}" destId="{0D5433BA-E962-4091-96A0-124032AD1326}" srcOrd="0" destOrd="0" presId="urn:microsoft.com/office/officeart/2005/8/layout/process5"/>
    <dgm:cxn modelId="{EEC8B9D5-3E08-4DD3-8634-B36960E52D11}" type="presOf" srcId="{37E60DF5-3290-4AB6-ADE1-39EAE093B196}" destId="{C746B5AA-8C3B-4BF6-99D5-79A0A1EFA79B}" srcOrd="0" destOrd="0" presId="urn:microsoft.com/office/officeart/2005/8/layout/process5"/>
    <dgm:cxn modelId="{21761FD7-BE04-4A22-802B-431CD01933E1}" type="presOf" srcId="{F1D5BA57-D8D0-4314-A1FC-DA46138D4AFD}" destId="{861DDE0C-AFF8-4806-9F12-0BD5745C47C1}" srcOrd="0" destOrd="0" presId="urn:microsoft.com/office/officeart/2005/8/layout/process5"/>
    <dgm:cxn modelId="{8ADDC3EE-A451-4F91-A4B5-595B8148A9CF}" srcId="{6810D657-F837-4B36-B171-499DFA6E64B7}" destId="{FFE22772-A2C4-49D1-A77C-CE94319D9F6B}" srcOrd="0" destOrd="0" parTransId="{79C0E4BD-159E-48A9-A671-01CDA180831E}" sibTransId="{E41C39A5-B995-439E-9FE0-26D6E92D33F7}"/>
    <dgm:cxn modelId="{35C4ACF1-EB8C-40A8-AFFE-D6AA6DA02D1D}" srcId="{6810D657-F837-4B36-B171-499DFA6E64B7}" destId="{31F0C10C-7DD2-4B96-AC6F-9F3D65A6676C}" srcOrd="5" destOrd="0" parTransId="{0AA5204D-072D-4F32-80D9-421362436FFC}" sibTransId="{A50FA78F-6032-4AAB-9054-DD7E134DBA8F}"/>
    <dgm:cxn modelId="{6E2D80F8-B7BE-4008-8423-C2A8DD0E1ACC}" type="presOf" srcId="{AE1D8065-1545-4996-B5B4-2EF3115EFC48}" destId="{00C6ABF4-E32D-463F-AB20-2742C6763438}" srcOrd="0" destOrd="0" presId="urn:microsoft.com/office/officeart/2005/8/layout/process5"/>
    <dgm:cxn modelId="{019818BB-5908-4684-9489-4053EFB6BF86}" type="presParOf" srcId="{76E4C047-EDF5-4B3C-A82C-09FE2ACAEAA8}" destId="{0CFE0B9F-1891-4B27-8C46-5AA021B54359}" srcOrd="0" destOrd="0" presId="urn:microsoft.com/office/officeart/2005/8/layout/process5"/>
    <dgm:cxn modelId="{B374D475-059D-40C4-AA29-6CF97DCBB7CF}" type="presParOf" srcId="{76E4C047-EDF5-4B3C-A82C-09FE2ACAEAA8}" destId="{60B6BE07-26F9-413E-8E9A-3137B5BE0B0D}" srcOrd="1" destOrd="0" presId="urn:microsoft.com/office/officeart/2005/8/layout/process5"/>
    <dgm:cxn modelId="{87B7F41F-76B2-4DC7-B4CF-8AA77410628D}" type="presParOf" srcId="{60B6BE07-26F9-413E-8E9A-3137B5BE0B0D}" destId="{E33CFE4B-6CFE-42DC-B626-BB6E35BC55CA}" srcOrd="0" destOrd="0" presId="urn:microsoft.com/office/officeart/2005/8/layout/process5"/>
    <dgm:cxn modelId="{3AA65240-BF8A-45AC-B238-98B03DBE3557}" type="presParOf" srcId="{76E4C047-EDF5-4B3C-A82C-09FE2ACAEAA8}" destId="{2E96EDCB-E947-4931-BD32-E3DCD00B2FB3}" srcOrd="2" destOrd="0" presId="urn:microsoft.com/office/officeart/2005/8/layout/process5"/>
    <dgm:cxn modelId="{EC3263DB-AE12-4114-AFDF-1B05DAEB6150}" type="presParOf" srcId="{76E4C047-EDF5-4B3C-A82C-09FE2ACAEAA8}" destId="{FA4C9264-A2C6-4626-B62D-D1C4F90971BA}" srcOrd="3" destOrd="0" presId="urn:microsoft.com/office/officeart/2005/8/layout/process5"/>
    <dgm:cxn modelId="{E8DBADDA-5562-40E8-A57B-BAC5979FAE99}" type="presParOf" srcId="{FA4C9264-A2C6-4626-B62D-D1C4F90971BA}" destId="{64C360D2-41FF-43FE-A539-8E75BC4ABDF4}" srcOrd="0" destOrd="0" presId="urn:microsoft.com/office/officeart/2005/8/layout/process5"/>
    <dgm:cxn modelId="{2F756400-FAAF-4565-A6E7-C4C080A96FC6}" type="presParOf" srcId="{76E4C047-EDF5-4B3C-A82C-09FE2ACAEAA8}" destId="{00C6ABF4-E32D-463F-AB20-2742C6763438}" srcOrd="4" destOrd="0" presId="urn:microsoft.com/office/officeart/2005/8/layout/process5"/>
    <dgm:cxn modelId="{FAB3FE06-9510-494E-803E-E26892840084}" type="presParOf" srcId="{76E4C047-EDF5-4B3C-A82C-09FE2ACAEAA8}" destId="{0D5433BA-E962-4091-96A0-124032AD1326}" srcOrd="5" destOrd="0" presId="urn:microsoft.com/office/officeart/2005/8/layout/process5"/>
    <dgm:cxn modelId="{57901565-645D-42B0-A3B9-125AF5E4196E}" type="presParOf" srcId="{0D5433BA-E962-4091-96A0-124032AD1326}" destId="{74488C70-73C5-452A-8BD6-FC3CEB5DE80F}" srcOrd="0" destOrd="0" presId="urn:microsoft.com/office/officeart/2005/8/layout/process5"/>
    <dgm:cxn modelId="{CDE83C3A-8F7F-4285-AD51-C4416E328E3D}" type="presParOf" srcId="{76E4C047-EDF5-4B3C-A82C-09FE2ACAEAA8}" destId="{1D1BBFDB-37C1-4E0D-804D-8A9622E091DE}" srcOrd="6" destOrd="0" presId="urn:microsoft.com/office/officeart/2005/8/layout/process5"/>
    <dgm:cxn modelId="{82BE1C3B-4F95-4A27-BB4C-2C8401EDE663}" type="presParOf" srcId="{76E4C047-EDF5-4B3C-A82C-09FE2ACAEAA8}" destId="{861DDE0C-AFF8-4806-9F12-0BD5745C47C1}" srcOrd="7" destOrd="0" presId="urn:microsoft.com/office/officeart/2005/8/layout/process5"/>
    <dgm:cxn modelId="{ECEE9446-64E1-40E1-A240-5CD3D0CEE182}" type="presParOf" srcId="{861DDE0C-AFF8-4806-9F12-0BD5745C47C1}" destId="{A222EEE9-9207-41D2-BB3E-64275612E71E}" srcOrd="0" destOrd="0" presId="urn:microsoft.com/office/officeart/2005/8/layout/process5"/>
    <dgm:cxn modelId="{5F97EF1B-6CDD-45F8-BF50-DD1109743918}" type="presParOf" srcId="{76E4C047-EDF5-4B3C-A82C-09FE2ACAEAA8}" destId="{107BE6B4-C3D2-4863-A11B-76D8692CE69A}" srcOrd="8" destOrd="0" presId="urn:microsoft.com/office/officeart/2005/8/layout/process5"/>
    <dgm:cxn modelId="{FCF1D607-D576-435D-A91B-D6FAE3CE6D5B}" type="presParOf" srcId="{76E4C047-EDF5-4B3C-A82C-09FE2ACAEAA8}" destId="{C746B5AA-8C3B-4BF6-99D5-79A0A1EFA79B}" srcOrd="9" destOrd="0" presId="urn:microsoft.com/office/officeart/2005/8/layout/process5"/>
    <dgm:cxn modelId="{AE8B2CFF-D3DB-4E94-B212-025D8517784A}" type="presParOf" srcId="{C746B5AA-8C3B-4BF6-99D5-79A0A1EFA79B}" destId="{1491B362-6022-4DF9-A6F3-9E23B2F6E25B}" srcOrd="0" destOrd="0" presId="urn:microsoft.com/office/officeart/2005/8/layout/process5"/>
    <dgm:cxn modelId="{63BB048F-2D1B-45AD-815D-D37199809A4C}" type="presParOf" srcId="{76E4C047-EDF5-4B3C-A82C-09FE2ACAEAA8}" destId="{BC496848-5D60-4F7B-99E4-B95FD4E621E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10D657-F837-4B36-B171-499DFA6E64B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FE22772-A2C4-49D1-A77C-CE94319D9F6B}">
      <dgm:prSet phldrT="[Text]" phldr="0"/>
      <dgm:spPr/>
      <dgm:t>
        <a:bodyPr/>
        <a:lstStyle/>
        <a:p>
          <a:pPr rtl="0"/>
          <a:r>
            <a:rPr lang="en-US" dirty="0">
              <a:latin typeface="Arial"/>
            </a:rPr>
            <a:t>Estimate size factors</a:t>
          </a:r>
          <a:endParaRPr lang="en-US" dirty="0"/>
        </a:p>
      </dgm:t>
    </dgm:pt>
    <dgm:pt modelId="{79C0E4BD-159E-48A9-A671-01CDA180831E}" type="parTrans" cxnId="{8ADDC3EE-A451-4F91-A4B5-595B8148A9CF}">
      <dgm:prSet/>
      <dgm:spPr/>
      <dgm:t>
        <a:bodyPr/>
        <a:lstStyle/>
        <a:p>
          <a:endParaRPr lang="en-US"/>
        </a:p>
      </dgm:t>
    </dgm:pt>
    <dgm:pt modelId="{E41C39A5-B995-439E-9FE0-26D6E92D33F7}" type="sibTrans" cxnId="{8ADDC3EE-A451-4F91-A4B5-595B8148A9CF}">
      <dgm:prSet/>
      <dgm:spPr/>
      <dgm:t>
        <a:bodyPr/>
        <a:lstStyle/>
        <a:p>
          <a:endParaRPr lang="en-US"/>
        </a:p>
      </dgm:t>
    </dgm:pt>
    <dgm:pt modelId="{45D29187-A899-4A16-9D3C-CFCC1D80C3AE}">
      <dgm:prSet phldrT="[Text]" phldr="0"/>
      <dgm:spPr/>
      <dgm:t>
        <a:bodyPr/>
        <a:lstStyle/>
        <a:p>
          <a:pPr rtl="0"/>
          <a:r>
            <a:rPr lang="en-US" dirty="0">
              <a:latin typeface="Arial"/>
            </a:rPr>
            <a:t>Estimate gene-wise dispersion</a:t>
          </a:r>
          <a:endParaRPr lang="en-US" dirty="0"/>
        </a:p>
      </dgm:t>
    </dgm:pt>
    <dgm:pt modelId="{32BEC648-9400-47EB-8AE9-2219395208A3}" type="parTrans" cxnId="{FD37CBC0-E18E-45AB-A29F-A5B0AF78F907}">
      <dgm:prSet/>
      <dgm:spPr/>
      <dgm:t>
        <a:bodyPr/>
        <a:lstStyle/>
        <a:p>
          <a:endParaRPr lang="en-US"/>
        </a:p>
      </dgm:t>
    </dgm:pt>
    <dgm:pt modelId="{062F286D-F700-48B1-A7AC-49D59DC59CAC}" type="sibTrans" cxnId="{FD37CBC0-E18E-45AB-A29F-A5B0AF78F907}">
      <dgm:prSet/>
      <dgm:spPr/>
      <dgm:t>
        <a:bodyPr/>
        <a:lstStyle/>
        <a:p>
          <a:endParaRPr lang="en-US"/>
        </a:p>
      </dgm:t>
    </dgm:pt>
    <dgm:pt modelId="{AE1D8065-1545-4996-B5B4-2EF3115EFC48}">
      <dgm:prSet phldrT="[Text]" phldr="0"/>
      <dgm:spPr/>
      <dgm:t>
        <a:bodyPr/>
        <a:lstStyle/>
        <a:p>
          <a:pPr rtl="0"/>
          <a:r>
            <a:rPr lang="en-US" dirty="0">
              <a:latin typeface="Arial"/>
            </a:rPr>
            <a:t>Fit curve to gene-wise dispersion</a:t>
          </a:r>
          <a:endParaRPr lang="en-US" dirty="0"/>
        </a:p>
      </dgm:t>
    </dgm:pt>
    <dgm:pt modelId="{2EF12F90-973F-42BE-A59B-6BE427D6522C}" type="parTrans" cxnId="{9AF9405A-3E9F-4D74-A33F-AE2849AB8C9F}">
      <dgm:prSet/>
      <dgm:spPr/>
      <dgm:t>
        <a:bodyPr/>
        <a:lstStyle/>
        <a:p>
          <a:endParaRPr lang="en-US"/>
        </a:p>
      </dgm:t>
    </dgm:pt>
    <dgm:pt modelId="{5797E9B9-939B-4A14-91E1-02042B1C0C50}" type="sibTrans" cxnId="{9AF9405A-3E9F-4D74-A33F-AE2849AB8C9F}">
      <dgm:prSet/>
      <dgm:spPr/>
      <dgm:t>
        <a:bodyPr/>
        <a:lstStyle/>
        <a:p>
          <a:endParaRPr lang="en-US"/>
        </a:p>
      </dgm:t>
    </dgm:pt>
    <dgm:pt modelId="{546CDF6F-6087-447E-8A4C-EE6244086502}">
      <dgm:prSet phldrT="[Text]" phldr="0"/>
      <dgm:spPr/>
      <dgm:t>
        <a:bodyPr/>
        <a:lstStyle/>
        <a:p>
          <a:pPr rtl="0"/>
          <a:r>
            <a:rPr lang="en-US" dirty="0">
              <a:latin typeface="Arial"/>
            </a:rPr>
            <a:t>Shrink gene-wise dispersion</a:t>
          </a:r>
          <a:endParaRPr lang="en-US" dirty="0"/>
        </a:p>
      </dgm:t>
    </dgm:pt>
    <dgm:pt modelId="{441FF7E1-CD3E-451B-AAC5-A8B7F896A16D}" type="parTrans" cxnId="{C3B98939-1402-4DFE-988A-BB07D26AC9AB}">
      <dgm:prSet/>
      <dgm:spPr/>
      <dgm:t>
        <a:bodyPr/>
        <a:lstStyle/>
        <a:p>
          <a:endParaRPr lang="en-US"/>
        </a:p>
      </dgm:t>
    </dgm:pt>
    <dgm:pt modelId="{F1D5BA57-D8D0-4314-A1FC-DA46138D4AFD}" type="sibTrans" cxnId="{C3B98939-1402-4DFE-988A-BB07D26AC9AB}">
      <dgm:prSet/>
      <dgm:spPr/>
      <dgm:t>
        <a:bodyPr/>
        <a:lstStyle/>
        <a:p>
          <a:endParaRPr lang="en-US"/>
        </a:p>
      </dgm:t>
    </dgm:pt>
    <dgm:pt modelId="{BB06194C-CE8A-4CF2-8212-169BA0AF18D4}">
      <dgm:prSet phldrT="[Text]" phldr="0"/>
      <dgm:spPr/>
      <dgm:t>
        <a:bodyPr/>
        <a:lstStyle/>
        <a:p>
          <a:pPr rtl="0"/>
          <a:r>
            <a:rPr lang="en-US" dirty="0">
              <a:latin typeface="Arial"/>
            </a:rPr>
            <a:t>GLM fit for each gene</a:t>
          </a:r>
          <a:endParaRPr lang="en-US" dirty="0"/>
        </a:p>
      </dgm:t>
    </dgm:pt>
    <dgm:pt modelId="{FB939874-6D24-4955-90C0-E6696FC191FD}" type="parTrans" cxnId="{F6E160AC-8AD3-4230-8CDD-23782454E857}">
      <dgm:prSet/>
      <dgm:spPr/>
      <dgm:t>
        <a:bodyPr/>
        <a:lstStyle/>
        <a:p>
          <a:endParaRPr lang="en-US"/>
        </a:p>
      </dgm:t>
    </dgm:pt>
    <dgm:pt modelId="{37E60DF5-3290-4AB6-ADE1-39EAE093B196}" type="sibTrans" cxnId="{F6E160AC-8AD3-4230-8CDD-23782454E857}">
      <dgm:prSet/>
      <dgm:spPr/>
      <dgm:t>
        <a:bodyPr/>
        <a:lstStyle/>
        <a:p>
          <a:endParaRPr lang="en-US"/>
        </a:p>
      </dgm:t>
    </dgm:pt>
    <dgm:pt modelId="{31F0C10C-7DD2-4B96-AC6F-9F3D65A6676C}">
      <dgm:prSet phldr="0"/>
      <dgm:spPr/>
      <dgm:t>
        <a:bodyPr/>
        <a:lstStyle/>
        <a:p>
          <a:pPr rtl="0"/>
          <a:r>
            <a:rPr lang="en-US" dirty="0">
              <a:latin typeface="Arial"/>
            </a:rPr>
            <a:t>Test for differential expression</a:t>
          </a:r>
        </a:p>
      </dgm:t>
    </dgm:pt>
    <dgm:pt modelId="{0AA5204D-072D-4F32-80D9-421362436FFC}" type="parTrans" cxnId="{35C4ACF1-EB8C-40A8-AFFE-D6AA6DA02D1D}">
      <dgm:prSet/>
      <dgm:spPr/>
    </dgm:pt>
    <dgm:pt modelId="{A50FA78F-6032-4AAB-9054-DD7E134DBA8F}" type="sibTrans" cxnId="{35C4ACF1-EB8C-40A8-AFFE-D6AA6DA02D1D}">
      <dgm:prSet/>
      <dgm:spPr/>
    </dgm:pt>
    <dgm:pt modelId="{76E4C047-EDF5-4B3C-A82C-09FE2ACAEAA8}" type="pres">
      <dgm:prSet presAssocID="{6810D657-F837-4B36-B171-499DFA6E64B7}" presName="diagram" presStyleCnt="0">
        <dgm:presLayoutVars>
          <dgm:dir/>
          <dgm:resizeHandles val="exact"/>
        </dgm:presLayoutVars>
      </dgm:prSet>
      <dgm:spPr/>
    </dgm:pt>
    <dgm:pt modelId="{0CFE0B9F-1891-4B27-8C46-5AA021B54359}" type="pres">
      <dgm:prSet presAssocID="{FFE22772-A2C4-49D1-A77C-CE94319D9F6B}" presName="node" presStyleLbl="node1" presStyleIdx="0" presStyleCnt="6">
        <dgm:presLayoutVars>
          <dgm:bulletEnabled val="1"/>
        </dgm:presLayoutVars>
      </dgm:prSet>
      <dgm:spPr/>
    </dgm:pt>
    <dgm:pt modelId="{60B6BE07-26F9-413E-8E9A-3137B5BE0B0D}" type="pres">
      <dgm:prSet presAssocID="{E41C39A5-B995-439E-9FE0-26D6E92D33F7}" presName="sibTrans" presStyleLbl="sibTrans2D1" presStyleIdx="0" presStyleCnt="5"/>
      <dgm:spPr/>
    </dgm:pt>
    <dgm:pt modelId="{E33CFE4B-6CFE-42DC-B626-BB6E35BC55CA}" type="pres">
      <dgm:prSet presAssocID="{E41C39A5-B995-439E-9FE0-26D6E92D33F7}" presName="connectorText" presStyleLbl="sibTrans2D1" presStyleIdx="0" presStyleCnt="5"/>
      <dgm:spPr/>
    </dgm:pt>
    <dgm:pt modelId="{2E96EDCB-E947-4931-BD32-E3DCD00B2FB3}" type="pres">
      <dgm:prSet presAssocID="{45D29187-A899-4A16-9D3C-CFCC1D80C3AE}" presName="node" presStyleLbl="node1" presStyleIdx="1" presStyleCnt="6">
        <dgm:presLayoutVars>
          <dgm:bulletEnabled val="1"/>
        </dgm:presLayoutVars>
      </dgm:prSet>
      <dgm:spPr/>
    </dgm:pt>
    <dgm:pt modelId="{FA4C9264-A2C6-4626-B62D-D1C4F90971BA}" type="pres">
      <dgm:prSet presAssocID="{062F286D-F700-48B1-A7AC-49D59DC59CAC}" presName="sibTrans" presStyleLbl="sibTrans2D1" presStyleIdx="1" presStyleCnt="5"/>
      <dgm:spPr/>
    </dgm:pt>
    <dgm:pt modelId="{64C360D2-41FF-43FE-A539-8E75BC4ABDF4}" type="pres">
      <dgm:prSet presAssocID="{062F286D-F700-48B1-A7AC-49D59DC59CAC}" presName="connectorText" presStyleLbl="sibTrans2D1" presStyleIdx="1" presStyleCnt="5"/>
      <dgm:spPr/>
    </dgm:pt>
    <dgm:pt modelId="{00C6ABF4-E32D-463F-AB20-2742C6763438}" type="pres">
      <dgm:prSet presAssocID="{AE1D8065-1545-4996-B5B4-2EF3115EFC48}" presName="node" presStyleLbl="node1" presStyleIdx="2" presStyleCnt="6">
        <dgm:presLayoutVars>
          <dgm:bulletEnabled val="1"/>
        </dgm:presLayoutVars>
      </dgm:prSet>
      <dgm:spPr>
        <a:solidFill>
          <a:srgbClr val="FF0000"/>
        </a:solidFill>
      </dgm:spPr>
    </dgm:pt>
    <dgm:pt modelId="{0D5433BA-E962-4091-96A0-124032AD1326}" type="pres">
      <dgm:prSet presAssocID="{5797E9B9-939B-4A14-91E1-02042B1C0C50}" presName="sibTrans" presStyleLbl="sibTrans2D1" presStyleIdx="2" presStyleCnt="5"/>
      <dgm:spPr/>
    </dgm:pt>
    <dgm:pt modelId="{74488C70-73C5-452A-8BD6-FC3CEB5DE80F}" type="pres">
      <dgm:prSet presAssocID="{5797E9B9-939B-4A14-91E1-02042B1C0C50}" presName="connectorText" presStyleLbl="sibTrans2D1" presStyleIdx="2" presStyleCnt="5"/>
      <dgm:spPr/>
    </dgm:pt>
    <dgm:pt modelId="{1D1BBFDB-37C1-4E0D-804D-8A9622E091DE}" type="pres">
      <dgm:prSet presAssocID="{546CDF6F-6087-447E-8A4C-EE6244086502}" presName="node" presStyleLbl="node1" presStyleIdx="3" presStyleCnt="6">
        <dgm:presLayoutVars>
          <dgm:bulletEnabled val="1"/>
        </dgm:presLayoutVars>
      </dgm:prSet>
      <dgm:spPr/>
    </dgm:pt>
    <dgm:pt modelId="{861DDE0C-AFF8-4806-9F12-0BD5745C47C1}" type="pres">
      <dgm:prSet presAssocID="{F1D5BA57-D8D0-4314-A1FC-DA46138D4AFD}" presName="sibTrans" presStyleLbl="sibTrans2D1" presStyleIdx="3" presStyleCnt="5"/>
      <dgm:spPr/>
    </dgm:pt>
    <dgm:pt modelId="{A222EEE9-9207-41D2-BB3E-64275612E71E}" type="pres">
      <dgm:prSet presAssocID="{F1D5BA57-D8D0-4314-A1FC-DA46138D4AFD}" presName="connectorText" presStyleLbl="sibTrans2D1" presStyleIdx="3" presStyleCnt="5"/>
      <dgm:spPr/>
    </dgm:pt>
    <dgm:pt modelId="{107BE6B4-C3D2-4863-A11B-76D8692CE69A}" type="pres">
      <dgm:prSet presAssocID="{BB06194C-CE8A-4CF2-8212-169BA0AF18D4}" presName="node" presStyleLbl="node1" presStyleIdx="4" presStyleCnt="6">
        <dgm:presLayoutVars>
          <dgm:bulletEnabled val="1"/>
        </dgm:presLayoutVars>
      </dgm:prSet>
      <dgm:spPr/>
    </dgm:pt>
    <dgm:pt modelId="{C746B5AA-8C3B-4BF6-99D5-79A0A1EFA79B}" type="pres">
      <dgm:prSet presAssocID="{37E60DF5-3290-4AB6-ADE1-39EAE093B196}" presName="sibTrans" presStyleLbl="sibTrans2D1" presStyleIdx="4" presStyleCnt="5"/>
      <dgm:spPr/>
    </dgm:pt>
    <dgm:pt modelId="{1491B362-6022-4DF9-A6F3-9E23B2F6E25B}" type="pres">
      <dgm:prSet presAssocID="{37E60DF5-3290-4AB6-ADE1-39EAE093B196}" presName="connectorText" presStyleLbl="sibTrans2D1" presStyleIdx="4" presStyleCnt="5"/>
      <dgm:spPr/>
    </dgm:pt>
    <dgm:pt modelId="{BC496848-5D60-4F7B-99E4-B95FD4E621E4}" type="pres">
      <dgm:prSet presAssocID="{31F0C10C-7DD2-4B96-AC6F-9F3D65A6676C}" presName="node" presStyleLbl="node1" presStyleIdx="5" presStyleCnt="6">
        <dgm:presLayoutVars>
          <dgm:bulletEnabled val="1"/>
        </dgm:presLayoutVars>
      </dgm:prSet>
      <dgm:spPr/>
    </dgm:pt>
  </dgm:ptLst>
  <dgm:cxnLst>
    <dgm:cxn modelId="{1B230505-F729-44CB-9CCE-8F78391701B4}" type="presOf" srcId="{31F0C10C-7DD2-4B96-AC6F-9F3D65A6676C}" destId="{BC496848-5D60-4F7B-99E4-B95FD4E621E4}" srcOrd="0" destOrd="0" presId="urn:microsoft.com/office/officeart/2005/8/layout/process5"/>
    <dgm:cxn modelId="{5297760D-690A-4E05-AEDE-5731B2D382B4}" type="presOf" srcId="{45D29187-A899-4A16-9D3C-CFCC1D80C3AE}" destId="{2E96EDCB-E947-4931-BD32-E3DCD00B2FB3}" srcOrd="0" destOrd="0" presId="urn:microsoft.com/office/officeart/2005/8/layout/process5"/>
    <dgm:cxn modelId="{C3B98939-1402-4DFE-988A-BB07D26AC9AB}" srcId="{6810D657-F837-4B36-B171-499DFA6E64B7}" destId="{546CDF6F-6087-447E-8A4C-EE6244086502}" srcOrd="3" destOrd="0" parTransId="{441FF7E1-CD3E-451B-AAC5-A8B7F896A16D}" sibTransId="{F1D5BA57-D8D0-4314-A1FC-DA46138D4AFD}"/>
    <dgm:cxn modelId="{5106C140-204E-4E84-9A39-409F72C1D7A5}" type="presOf" srcId="{BB06194C-CE8A-4CF2-8212-169BA0AF18D4}" destId="{107BE6B4-C3D2-4863-A11B-76D8692CE69A}" srcOrd="0" destOrd="0" presId="urn:microsoft.com/office/officeart/2005/8/layout/process5"/>
    <dgm:cxn modelId="{54F7C348-43BF-434A-BAD5-7040283EF340}" type="presOf" srcId="{FFE22772-A2C4-49D1-A77C-CE94319D9F6B}" destId="{0CFE0B9F-1891-4B27-8C46-5AA021B54359}" srcOrd="0" destOrd="0" presId="urn:microsoft.com/office/officeart/2005/8/layout/process5"/>
    <dgm:cxn modelId="{33F92970-55B5-4DFD-898D-505AFD24FEF7}" type="presOf" srcId="{F1D5BA57-D8D0-4314-A1FC-DA46138D4AFD}" destId="{A222EEE9-9207-41D2-BB3E-64275612E71E}" srcOrd="1" destOrd="0" presId="urn:microsoft.com/office/officeart/2005/8/layout/process5"/>
    <dgm:cxn modelId="{BDC7B074-437A-4820-8F13-79711CD9BFF5}" type="presOf" srcId="{062F286D-F700-48B1-A7AC-49D59DC59CAC}" destId="{64C360D2-41FF-43FE-A539-8E75BC4ABDF4}" srcOrd="1" destOrd="0" presId="urn:microsoft.com/office/officeart/2005/8/layout/process5"/>
    <dgm:cxn modelId="{F0D7C454-6E6F-4C61-A2DC-2734E0BA9060}" type="presOf" srcId="{E41C39A5-B995-439E-9FE0-26D6E92D33F7}" destId="{E33CFE4B-6CFE-42DC-B626-BB6E35BC55CA}" srcOrd="1" destOrd="0" presId="urn:microsoft.com/office/officeart/2005/8/layout/process5"/>
    <dgm:cxn modelId="{8D73AB78-62BE-4C4F-90A5-13EC99424785}" type="presOf" srcId="{062F286D-F700-48B1-A7AC-49D59DC59CAC}" destId="{FA4C9264-A2C6-4626-B62D-D1C4F90971BA}" srcOrd="0" destOrd="0" presId="urn:microsoft.com/office/officeart/2005/8/layout/process5"/>
    <dgm:cxn modelId="{8423387A-23EF-4799-99EF-45341FB5DC21}" type="presOf" srcId="{37E60DF5-3290-4AB6-ADE1-39EAE093B196}" destId="{1491B362-6022-4DF9-A6F3-9E23B2F6E25B}" srcOrd="1" destOrd="0" presId="urn:microsoft.com/office/officeart/2005/8/layout/process5"/>
    <dgm:cxn modelId="{9AF9405A-3E9F-4D74-A33F-AE2849AB8C9F}" srcId="{6810D657-F837-4B36-B171-499DFA6E64B7}" destId="{AE1D8065-1545-4996-B5B4-2EF3115EFC48}" srcOrd="2" destOrd="0" parTransId="{2EF12F90-973F-42BE-A59B-6BE427D6522C}" sibTransId="{5797E9B9-939B-4A14-91E1-02042B1C0C50}"/>
    <dgm:cxn modelId="{1600DA5A-CAE1-43B3-9299-7F0B89439B1B}" type="presOf" srcId="{6810D657-F837-4B36-B171-499DFA6E64B7}" destId="{76E4C047-EDF5-4B3C-A82C-09FE2ACAEAA8}" srcOrd="0" destOrd="0" presId="urn:microsoft.com/office/officeart/2005/8/layout/process5"/>
    <dgm:cxn modelId="{4EED31A4-5644-4A7F-A957-E3A36ADDF975}" type="presOf" srcId="{546CDF6F-6087-447E-8A4C-EE6244086502}" destId="{1D1BBFDB-37C1-4E0D-804D-8A9622E091DE}" srcOrd="0" destOrd="0" presId="urn:microsoft.com/office/officeart/2005/8/layout/process5"/>
    <dgm:cxn modelId="{F6E160AC-8AD3-4230-8CDD-23782454E857}" srcId="{6810D657-F837-4B36-B171-499DFA6E64B7}" destId="{BB06194C-CE8A-4CF2-8212-169BA0AF18D4}" srcOrd="4" destOrd="0" parTransId="{FB939874-6D24-4955-90C0-E6696FC191FD}" sibTransId="{37E60DF5-3290-4AB6-ADE1-39EAE093B196}"/>
    <dgm:cxn modelId="{FD37CBC0-E18E-45AB-A29F-A5B0AF78F907}" srcId="{6810D657-F837-4B36-B171-499DFA6E64B7}" destId="{45D29187-A899-4A16-9D3C-CFCC1D80C3AE}" srcOrd="1" destOrd="0" parTransId="{32BEC648-9400-47EB-8AE9-2219395208A3}" sibTransId="{062F286D-F700-48B1-A7AC-49D59DC59CAC}"/>
    <dgm:cxn modelId="{04F0C6C3-2BC9-46BD-902A-5518B9942D56}" type="presOf" srcId="{5797E9B9-939B-4A14-91E1-02042B1C0C50}" destId="{74488C70-73C5-452A-8BD6-FC3CEB5DE80F}" srcOrd="1" destOrd="0" presId="urn:microsoft.com/office/officeart/2005/8/layout/process5"/>
    <dgm:cxn modelId="{0C3AD5CA-E0DB-4247-8192-BB84957FCBAD}" type="presOf" srcId="{E41C39A5-B995-439E-9FE0-26D6E92D33F7}" destId="{60B6BE07-26F9-413E-8E9A-3137B5BE0B0D}" srcOrd="0" destOrd="0" presId="urn:microsoft.com/office/officeart/2005/8/layout/process5"/>
    <dgm:cxn modelId="{1007DECE-85F7-4EC4-9814-8B4FC07E6722}" type="presOf" srcId="{5797E9B9-939B-4A14-91E1-02042B1C0C50}" destId="{0D5433BA-E962-4091-96A0-124032AD1326}" srcOrd="0" destOrd="0" presId="urn:microsoft.com/office/officeart/2005/8/layout/process5"/>
    <dgm:cxn modelId="{EEC8B9D5-3E08-4DD3-8634-B36960E52D11}" type="presOf" srcId="{37E60DF5-3290-4AB6-ADE1-39EAE093B196}" destId="{C746B5AA-8C3B-4BF6-99D5-79A0A1EFA79B}" srcOrd="0" destOrd="0" presId="urn:microsoft.com/office/officeart/2005/8/layout/process5"/>
    <dgm:cxn modelId="{21761FD7-BE04-4A22-802B-431CD01933E1}" type="presOf" srcId="{F1D5BA57-D8D0-4314-A1FC-DA46138D4AFD}" destId="{861DDE0C-AFF8-4806-9F12-0BD5745C47C1}" srcOrd="0" destOrd="0" presId="urn:microsoft.com/office/officeart/2005/8/layout/process5"/>
    <dgm:cxn modelId="{8ADDC3EE-A451-4F91-A4B5-595B8148A9CF}" srcId="{6810D657-F837-4B36-B171-499DFA6E64B7}" destId="{FFE22772-A2C4-49D1-A77C-CE94319D9F6B}" srcOrd="0" destOrd="0" parTransId="{79C0E4BD-159E-48A9-A671-01CDA180831E}" sibTransId="{E41C39A5-B995-439E-9FE0-26D6E92D33F7}"/>
    <dgm:cxn modelId="{35C4ACF1-EB8C-40A8-AFFE-D6AA6DA02D1D}" srcId="{6810D657-F837-4B36-B171-499DFA6E64B7}" destId="{31F0C10C-7DD2-4B96-AC6F-9F3D65A6676C}" srcOrd="5" destOrd="0" parTransId="{0AA5204D-072D-4F32-80D9-421362436FFC}" sibTransId="{A50FA78F-6032-4AAB-9054-DD7E134DBA8F}"/>
    <dgm:cxn modelId="{6E2D80F8-B7BE-4008-8423-C2A8DD0E1ACC}" type="presOf" srcId="{AE1D8065-1545-4996-B5B4-2EF3115EFC48}" destId="{00C6ABF4-E32D-463F-AB20-2742C6763438}" srcOrd="0" destOrd="0" presId="urn:microsoft.com/office/officeart/2005/8/layout/process5"/>
    <dgm:cxn modelId="{019818BB-5908-4684-9489-4053EFB6BF86}" type="presParOf" srcId="{76E4C047-EDF5-4B3C-A82C-09FE2ACAEAA8}" destId="{0CFE0B9F-1891-4B27-8C46-5AA021B54359}" srcOrd="0" destOrd="0" presId="urn:microsoft.com/office/officeart/2005/8/layout/process5"/>
    <dgm:cxn modelId="{B374D475-059D-40C4-AA29-6CF97DCBB7CF}" type="presParOf" srcId="{76E4C047-EDF5-4B3C-A82C-09FE2ACAEAA8}" destId="{60B6BE07-26F9-413E-8E9A-3137B5BE0B0D}" srcOrd="1" destOrd="0" presId="urn:microsoft.com/office/officeart/2005/8/layout/process5"/>
    <dgm:cxn modelId="{87B7F41F-76B2-4DC7-B4CF-8AA77410628D}" type="presParOf" srcId="{60B6BE07-26F9-413E-8E9A-3137B5BE0B0D}" destId="{E33CFE4B-6CFE-42DC-B626-BB6E35BC55CA}" srcOrd="0" destOrd="0" presId="urn:microsoft.com/office/officeart/2005/8/layout/process5"/>
    <dgm:cxn modelId="{3AA65240-BF8A-45AC-B238-98B03DBE3557}" type="presParOf" srcId="{76E4C047-EDF5-4B3C-A82C-09FE2ACAEAA8}" destId="{2E96EDCB-E947-4931-BD32-E3DCD00B2FB3}" srcOrd="2" destOrd="0" presId="urn:microsoft.com/office/officeart/2005/8/layout/process5"/>
    <dgm:cxn modelId="{EC3263DB-AE12-4114-AFDF-1B05DAEB6150}" type="presParOf" srcId="{76E4C047-EDF5-4B3C-A82C-09FE2ACAEAA8}" destId="{FA4C9264-A2C6-4626-B62D-D1C4F90971BA}" srcOrd="3" destOrd="0" presId="urn:microsoft.com/office/officeart/2005/8/layout/process5"/>
    <dgm:cxn modelId="{E8DBADDA-5562-40E8-A57B-BAC5979FAE99}" type="presParOf" srcId="{FA4C9264-A2C6-4626-B62D-D1C4F90971BA}" destId="{64C360D2-41FF-43FE-A539-8E75BC4ABDF4}" srcOrd="0" destOrd="0" presId="urn:microsoft.com/office/officeart/2005/8/layout/process5"/>
    <dgm:cxn modelId="{2F756400-FAAF-4565-A6E7-C4C080A96FC6}" type="presParOf" srcId="{76E4C047-EDF5-4B3C-A82C-09FE2ACAEAA8}" destId="{00C6ABF4-E32D-463F-AB20-2742C6763438}" srcOrd="4" destOrd="0" presId="urn:microsoft.com/office/officeart/2005/8/layout/process5"/>
    <dgm:cxn modelId="{FAB3FE06-9510-494E-803E-E26892840084}" type="presParOf" srcId="{76E4C047-EDF5-4B3C-A82C-09FE2ACAEAA8}" destId="{0D5433BA-E962-4091-96A0-124032AD1326}" srcOrd="5" destOrd="0" presId="urn:microsoft.com/office/officeart/2005/8/layout/process5"/>
    <dgm:cxn modelId="{57901565-645D-42B0-A3B9-125AF5E4196E}" type="presParOf" srcId="{0D5433BA-E962-4091-96A0-124032AD1326}" destId="{74488C70-73C5-452A-8BD6-FC3CEB5DE80F}" srcOrd="0" destOrd="0" presId="urn:microsoft.com/office/officeart/2005/8/layout/process5"/>
    <dgm:cxn modelId="{CDE83C3A-8F7F-4285-AD51-C4416E328E3D}" type="presParOf" srcId="{76E4C047-EDF5-4B3C-A82C-09FE2ACAEAA8}" destId="{1D1BBFDB-37C1-4E0D-804D-8A9622E091DE}" srcOrd="6" destOrd="0" presId="urn:microsoft.com/office/officeart/2005/8/layout/process5"/>
    <dgm:cxn modelId="{82BE1C3B-4F95-4A27-BB4C-2C8401EDE663}" type="presParOf" srcId="{76E4C047-EDF5-4B3C-A82C-09FE2ACAEAA8}" destId="{861DDE0C-AFF8-4806-9F12-0BD5745C47C1}" srcOrd="7" destOrd="0" presId="urn:microsoft.com/office/officeart/2005/8/layout/process5"/>
    <dgm:cxn modelId="{ECEE9446-64E1-40E1-A240-5CD3D0CEE182}" type="presParOf" srcId="{861DDE0C-AFF8-4806-9F12-0BD5745C47C1}" destId="{A222EEE9-9207-41D2-BB3E-64275612E71E}" srcOrd="0" destOrd="0" presId="urn:microsoft.com/office/officeart/2005/8/layout/process5"/>
    <dgm:cxn modelId="{5F97EF1B-6CDD-45F8-BF50-DD1109743918}" type="presParOf" srcId="{76E4C047-EDF5-4B3C-A82C-09FE2ACAEAA8}" destId="{107BE6B4-C3D2-4863-A11B-76D8692CE69A}" srcOrd="8" destOrd="0" presId="urn:microsoft.com/office/officeart/2005/8/layout/process5"/>
    <dgm:cxn modelId="{FCF1D607-D576-435D-A91B-D6FAE3CE6D5B}" type="presParOf" srcId="{76E4C047-EDF5-4B3C-A82C-09FE2ACAEAA8}" destId="{C746B5AA-8C3B-4BF6-99D5-79A0A1EFA79B}" srcOrd="9" destOrd="0" presId="urn:microsoft.com/office/officeart/2005/8/layout/process5"/>
    <dgm:cxn modelId="{AE8B2CFF-D3DB-4E94-B212-025D8517784A}" type="presParOf" srcId="{C746B5AA-8C3B-4BF6-99D5-79A0A1EFA79B}" destId="{1491B362-6022-4DF9-A6F3-9E23B2F6E25B}" srcOrd="0" destOrd="0" presId="urn:microsoft.com/office/officeart/2005/8/layout/process5"/>
    <dgm:cxn modelId="{63BB048F-2D1B-45AD-815D-D37199809A4C}" type="presParOf" srcId="{76E4C047-EDF5-4B3C-A82C-09FE2ACAEAA8}" destId="{BC496848-5D60-4F7B-99E4-B95FD4E621E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10D657-F837-4B36-B171-499DFA6E64B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FE22772-A2C4-49D1-A77C-CE94319D9F6B}">
      <dgm:prSet phldrT="[Text]" phldr="0"/>
      <dgm:spPr/>
      <dgm:t>
        <a:bodyPr/>
        <a:lstStyle/>
        <a:p>
          <a:pPr rtl="0"/>
          <a:r>
            <a:rPr lang="en-US" dirty="0">
              <a:latin typeface="Arial"/>
            </a:rPr>
            <a:t>Estimate size factors</a:t>
          </a:r>
          <a:endParaRPr lang="en-US" dirty="0"/>
        </a:p>
      </dgm:t>
    </dgm:pt>
    <dgm:pt modelId="{79C0E4BD-159E-48A9-A671-01CDA180831E}" type="parTrans" cxnId="{8ADDC3EE-A451-4F91-A4B5-595B8148A9CF}">
      <dgm:prSet/>
      <dgm:spPr/>
      <dgm:t>
        <a:bodyPr/>
        <a:lstStyle/>
        <a:p>
          <a:endParaRPr lang="en-US"/>
        </a:p>
      </dgm:t>
    </dgm:pt>
    <dgm:pt modelId="{E41C39A5-B995-439E-9FE0-26D6E92D33F7}" type="sibTrans" cxnId="{8ADDC3EE-A451-4F91-A4B5-595B8148A9CF}">
      <dgm:prSet/>
      <dgm:spPr/>
      <dgm:t>
        <a:bodyPr/>
        <a:lstStyle/>
        <a:p>
          <a:endParaRPr lang="en-US"/>
        </a:p>
      </dgm:t>
    </dgm:pt>
    <dgm:pt modelId="{45D29187-A899-4A16-9D3C-CFCC1D80C3AE}">
      <dgm:prSet phldrT="[Text]" phldr="0"/>
      <dgm:spPr/>
      <dgm:t>
        <a:bodyPr/>
        <a:lstStyle/>
        <a:p>
          <a:pPr rtl="0"/>
          <a:r>
            <a:rPr lang="en-US" dirty="0">
              <a:latin typeface="Arial"/>
            </a:rPr>
            <a:t>Estimate gene-wise dispersion</a:t>
          </a:r>
          <a:endParaRPr lang="en-US" dirty="0"/>
        </a:p>
      </dgm:t>
    </dgm:pt>
    <dgm:pt modelId="{32BEC648-9400-47EB-8AE9-2219395208A3}" type="parTrans" cxnId="{FD37CBC0-E18E-45AB-A29F-A5B0AF78F907}">
      <dgm:prSet/>
      <dgm:spPr/>
      <dgm:t>
        <a:bodyPr/>
        <a:lstStyle/>
        <a:p>
          <a:endParaRPr lang="en-US"/>
        </a:p>
      </dgm:t>
    </dgm:pt>
    <dgm:pt modelId="{062F286D-F700-48B1-A7AC-49D59DC59CAC}" type="sibTrans" cxnId="{FD37CBC0-E18E-45AB-A29F-A5B0AF78F907}">
      <dgm:prSet/>
      <dgm:spPr/>
      <dgm:t>
        <a:bodyPr/>
        <a:lstStyle/>
        <a:p>
          <a:endParaRPr lang="en-US"/>
        </a:p>
      </dgm:t>
    </dgm:pt>
    <dgm:pt modelId="{AE1D8065-1545-4996-B5B4-2EF3115EFC48}">
      <dgm:prSet phldrT="[Text]" phldr="0"/>
      <dgm:spPr/>
      <dgm:t>
        <a:bodyPr/>
        <a:lstStyle/>
        <a:p>
          <a:pPr rtl="0"/>
          <a:r>
            <a:rPr lang="en-US" dirty="0">
              <a:latin typeface="Arial"/>
            </a:rPr>
            <a:t>Fit curve to gene-wise dispersion</a:t>
          </a:r>
          <a:endParaRPr lang="en-US" dirty="0"/>
        </a:p>
      </dgm:t>
    </dgm:pt>
    <dgm:pt modelId="{2EF12F90-973F-42BE-A59B-6BE427D6522C}" type="parTrans" cxnId="{9AF9405A-3E9F-4D74-A33F-AE2849AB8C9F}">
      <dgm:prSet/>
      <dgm:spPr/>
      <dgm:t>
        <a:bodyPr/>
        <a:lstStyle/>
        <a:p>
          <a:endParaRPr lang="en-US"/>
        </a:p>
      </dgm:t>
    </dgm:pt>
    <dgm:pt modelId="{5797E9B9-939B-4A14-91E1-02042B1C0C50}" type="sibTrans" cxnId="{9AF9405A-3E9F-4D74-A33F-AE2849AB8C9F}">
      <dgm:prSet/>
      <dgm:spPr/>
      <dgm:t>
        <a:bodyPr/>
        <a:lstStyle/>
        <a:p>
          <a:endParaRPr lang="en-US"/>
        </a:p>
      </dgm:t>
    </dgm:pt>
    <dgm:pt modelId="{546CDF6F-6087-447E-8A4C-EE6244086502}">
      <dgm:prSet phldrT="[Text]" phldr="0"/>
      <dgm:spPr/>
      <dgm:t>
        <a:bodyPr/>
        <a:lstStyle/>
        <a:p>
          <a:pPr rtl="0"/>
          <a:r>
            <a:rPr lang="en-US" dirty="0">
              <a:latin typeface="Arial"/>
            </a:rPr>
            <a:t>Shrink gene-wise dispersion</a:t>
          </a:r>
          <a:endParaRPr lang="en-US" dirty="0"/>
        </a:p>
      </dgm:t>
    </dgm:pt>
    <dgm:pt modelId="{441FF7E1-CD3E-451B-AAC5-A8B7F896A16D}" type="parTrans" cxnId="{C3B98939-1402-4DFE-988A-BB07D26AC9AB}">
      <dgm:prSet/>
      <dgm:spPr/>
      <dgm:t>
        <a:bodyPr/>
        <a:lstStyle/>
        <a:p>
          <a:endParaRPr lang="en-US"/>
        </a:p>
      </dgm:t>
    </dgm:pt>
    <dgm:pt modelId="{F1D5BA57-D8D0-4314-A1FC-DA46138D4AFD}" type="sibTrans" cxnId="{C3B98939-1402-4DFE-988A-BB07D26AC9AB}">
      <dgm:prSet/>
      <dgm:spPr/>
      <dgm:t>
        <a:bodyPr/>
        <a:lstStyle/>
        <a:p>
          <a:endParaRPr lang="en-US"/>
        </a:p>
      </dgm:t>
    </dgm:pt>
    <dgm:pt modelId="{BB06194C-CE8A-4CF2-8212-169BA0AF18D4}">
      <dgm:prSet phldrT="[Text]" phldr="0"/>
      <dgm:spPr/>
      <dgm:t>
        <a:bodyPr/>
        <a:lstStyle/>
        <a:p>
          <a:pPr rtl="0"/>
          <a:r>
            <a:rPr lang="en-US" dirty="0">
              <a:latin typeface="Arial"/>
            </a:rPr>
            <a:t>GLM fit for each gene</a:t>
          </a:r>
          <a:endParaRPr lang="en-US" dirty="0"/>
        </a:p>
      </dgm:t>
    </dgm:pt>
    <dgm:pt modelId="{FB939874-6D24-4955-90C0-E6696FC191FD}" type="parTrans" cxnId="{F6E160AC-8AD3-4230-8CDD-23782454E857}">
      <dgm:prSet/>
      <dgm:spPr/>
      <dgm:t>
        <a:bodyPr/>
        <a:lstStyle/>
        <a:p>
          <a:endParaRPr lang="en-US"/>
        </a:p>
      </dgm:t>
    </dgm:pt>
    <dgm:pt modelId="{37E60DF5-3290-4AB6-ADE1-39EAE093B196}" type="sibTrans" cxnId="{F6E160AC-8AD3-4230-8CDD-23782454E857}">
      <dgm:prSet/>
      <dgm:spPr/>
      <dgm:t>
        <a:bodyPr/>
        <a:lstStyle/>
        <a:p>
          <a:endParaRPr lang="en-US"/>
        </a:p>
      </dgm:t>
    </dgm:pt>
    <dgm:pt modelId="{31F0C10C-7DD2-4B96-AC6F-9F3D65A6676C}">
      <dgm:prSet phldr="0"/>
      <dgm:spPr/>
      <dgm:t>
        <a:bodyPr/>
        <a:lstStyle/>
        <a:p>
          <a:pPr rtl="0"/>
          <a:r>
            <a:rPr lang="en-US" dirty="0">
              <a:latin typeface="Arial"/>
            </a:rPr>
            <a:t>Test for differential expression</a:t>
          </a:r>
        </a:p>
      </dgm:t>
    </dgm:pt>
    <dgm:pt modelId="{0AA5204D-072D-4F32-80D9-421362436FFC}" type="parTrans" cxnId="{35C4ACF1-EB8C-40A8-AFFE-D6AA6DA02D1D}">
      <dgm:prSet/>
      <dgm:spPr/>
    </dgm:pt>
    <dgm:pt modelId="{A50FA78F-6032-4AAB-9054-DD7E134DBA8F}" type="sibTrans" cxnId="{35C4ACF1-EB8C-40A8-AFFE-D6AA6DA02D1D}">
      <dgm:prSet/>
      <dgm:spPr/>
    </dgm:pt>
    <dgm:pt modelId="{76E4C047-EDF5-4B3C-A82C-09FE2ACAEAA8}" type="pres">
      <dgm:prSet presAssocID="{6810D657-F837-4B36-B171-499DFA6E64B7}" presName="diagram" presStyleCnt="0">
        <dgm:presLayoutVars>
          <dgm:dir/>
          <dgm:resizeHandles val="exact"/>
        </dgm:presLayoutVars>
      </dgm:prSet>
      <dgm:spPr/>
    </dgm:pt>
    <dgm:pt modelId="{0CFE0B9F-1891-4B27-8C46-5AA021B54359}" type="pres">
      <dgm:prSet presAssocID="{FFE22772-A2C4-49D1-A77C-CE94319D9F6B}" presName="node" presStyleLbl="node1" presStyleIdx="0" presStyleCnt="6">
        <dgm:presLayoutVars>
          <dgm:bulletEnabled val="1"/>
        </dgm:presLayoutVars>
      </dgm:prSet>
      <dgm:spPr/>
    </dgm:pt>
    <dgm:pt modelId="{60B6BE07-26F9-413E-8E9A-3137B5BE0B0D}" type="pres">
      <dgm:prSet presAssocID="{E41C39A5-B995-439E-9FE0-26D6E92D33F7}" presName="sibTrans" presStyleLbl="sibTrans2D1" presStyleIdx="0" presStyleCnt="5"/>
      <dgm:spPr/>
    </dgm:pt>
    <dgm:pt modelId="{E33CFE4B-6CFE-42DC-B626-BB6E35BC55CA}" type="pres">
      <dgm:prSet presAssocID="{E41C39A5-B995-439E-9FE0-26D6E92D33F7}" presName="connectorText" presStyleLbl="sibTrans2D1" presStyleIdx="0" presStyleCnt="5"/>
      <dgm:spPr/>
    </dgm:pt>
    <dgm:pt modelId="{2E96EDCB-E947-4931-BD32-E3DCD00B2FB3}" type="pres">
      <dgm:prSet presAssocID="{45D29187-A899-4A16-9D3C-CFCC1D80C3AE}" presName="node" presStyleLbl="node1" presStyleIdx="1" presStyleCnt="6">
        <dgm:presLayoutVars>
          <dgm:bulletEnabled val="1"/>
        </dgm:presLayoutVars>
      </dgm:prSet>
      <dgm:spPr/>
    </dgm:pt>
    <dgm:pt modelId="{FA4C9264-A2C6-4626-B62D-D1C4F90971BA}" type="pres">
      <dgm:prSet presAssocID="{062F286D-F700-48B1-A7AC-49D59DC59CAC}" presName="sibTrans" presStyleLbl="sibTrans2D1" presStyleIdx="1" presStyleCnt="5"/>
      <dgm:spPr/>
    </dgm:pt>
    <dgm:pt modelId="{64C360D2-41FF-43FE-A539-8E75BC4ABDF4}" type="pres">
      <dgm:prSet presAssocID="{062F286D-F700-48B1-A7AC-49D59DC59CAC}" presName="connectorText" presStyleLbl="sibTrans2D1" presStyleIdx="1" presStyleCnt="5"/>
      <dgm:spPr/>
    </dgm:pt>
    <dgm:pt modelId="{00C6ABF4-E32D-463F-AB20-2742C6763438}" type="pres">
      <dgm:prSet presAssocID="{AE1D8065-1545-4996-B5B4-2EF3115EFC48}" presName="node" presStyleLbl="node1" presStyleIdx="2" presStyleCnt="6">
        <dgm:presLayoutVars>
          <dgm:bulletEnabled val="1"/>
        </dgm:presLayoutVars>
      </dgm:prSet>
      <dgm:spPr/>
    </dgm:pt>
    <dgm:pt modelId="{0D5433BA-E962-4091-96A0-124032AD1326}" type="pres">
      <dgm:prSet presAssocID="{5797E9B9-939B-4A14-91E1-02042B1C0C50}" presName="sibTrans" presStyleLbl="sibTrans2D1" presStyleIdx="2" presStyleCnt="5"/>
      <dgm:spPr/>
    </dgm:pt>
    <dgm:pt modelId="{74488C70-73C5-452A-8BD6-FC3CEB5DE80F}" type="pres">
      <dgm:prSet presAssocID="{5797E9B9-939B-4A14-91E1-02042B1C0C50}" presName="connectorText" presStyleLbl="sibTrans2D1" presStyleIdx="2" presStyleCnt="5"/>
      <dgm:spPr/>
    </dgm:pt>
    <dgm:pt modelId="{1D1BBFDB-37C1-4E0D-804D-8A9622E091DE}" type="pres">
      <dgm:prSet presAssocID="{546CDF6F-6087-447E-8A4C-EE6244086502}" presName="node" presStyleLbl="node1" presStyleIdx="3" presStyleCnt="6">
        <dgm:presLayoutVars>
          <dgm:bulletEnabled val="1"/>
        </dgm:presLayoutVars>
      </dgm:prSet>
      <dgm:spPr>
        <a:solidFill>
          <a:srgbClr val="FF0000"/>
        </a:solidFill>
      </dgm:spPr>
    </dgm:pt>
    <dgm:pt modelId="{861DDE0C-AFF8-4806-9F12-0BD5745C47C1}" type="pres">
      <dgm:prSet presAssocID="{F1D5BA57-D8D0-4314-A1FC-DA46138D4AFD}" presName="sibTrans" presStyleLbl="sibTrans2D1" presStyleIdx="3" presStyleCnt="5"/>
      <dgm:spPr/>
    </dgm:pt>
    <dgm:pt modelId="{A222EEE9-9207-41D2-BB3E-64275612E71E}" type="pres">
      <dgm:prSet presAssocID="{F1D5BA57-D8D0-4314-A1FC-DA46138D4AFD}" presName="connectorText" presStyleLbl="sibTrans2D1" presStyleIdx="3" presStyleCnt="5"/>
      <dgm:spPr/>
    </dgm:pt>
    <dgm:pt modelId="{107BE6B4-C3D2-4863-A11B-76D8692CE69A}" type="pres">
      <dgm:prSet presAssocID="{BB06194C-CE8A-4CF2-8212-169BA0AF18D4}" presName="node" presStyleLbl="node1" presStyleIdx="4" presStyleCnt="6">
        <dgm:presLayoutVars>
          <dgm:bulletEnabled val="1"/>
        </dgm:presLayoutVars>
      </dgm:prSet>
      <dgm:spPr/>
    </dgm:pt>
    <dgm:pt modelId="{C746B5AA-8C3B-4BF6-99D5-79A0A1EFA79B}" type="pres">
      <dgm:prSet presAssocID="{37E60DF5-3290-4AB6-ADE1-39EAE093B196}" presName="sibTrans" presStyleLbl="sibTrans2D1" presStyleIdx="4" presStyleCnt="5"/>
      <dgm:spPr/>
    </dgm:pt>
    <dgm:pt modelId="{1491B362-6022-4DF9-A6F3-9E23B2F6E25B}" type="pres">
      <dgm:prSet presAssocID="{37E60DF5-3290-4AB6-ADE1-39EAE093B196}" presName="connectorText" presStyleLbl="sibTrans2D1" presStyleIdx="4" presStyleCnt="5"/>
      <dgm:spPr/>
    </dgm:pt>
    <dgm:pt modelId="{BC496848-5D60-4F7B-99E4-B95FD4E621E4}" type="pres">
      <dgm:prSet presAssocID="{31F0C10C-7DD2-4B96-AC6F-9F3D65A6676C}" presName="node" presStyleLbl="node1" presStyleIdx="5" presStyleCnt="6">
        <dgm:presLayoutVars>
          <dgm:bulletEnabled val="1"/>
        </dgm:presLayoutVars>
      </dgm:prSet>
      <dgm:spPr/>
    </dgm:pt>
  </dgm:ptLst>
  <dgm:cxnLst>
    <dgm:cxn modelId="{1B230505-F729-44CB-9CCE-8F78391701B4}" type="presOf" srcId="{31F0C10C-7DD2-4B96-AC6F-9F3D65A6676C}" destId="{BC496848-5D60-4F7B-99E4-B95FD4E621E4}" srcOrd="0" destOrd="0" presId="urn:microsoft.com/office/officeart/2005/8/layout/process5"/>
    <dgm:cxn modelId="{5297760D-690A-4E05-AEDE-5731B2D382B4}" type="presOf" srcId="{45D29187-A899-4A16-9D3C-CFCC1D80C3AE}" destId="{2E96EDCB-E947-4931-BD32-E3DCD00B2FB3}" srcOrd="0" destOrd="0" presId="urn:microsoft.com/office/officeart/2005/8/layout/process5"/>
    <dgm:cxn modelId="{C3B98939-1402-4DFE-988A-BB07D26AC9AB}" srcId="{6810D657-F837-4B36-B171-499DFA6E64B7}" destId="{546CDF6F-6087-447E-8A4C-EE6244086502}" srcOrd="3" destOrd="0" parTransId="{441FF7E1-CD3E-451B-AAC5-A8B7F896A16D}" sibTransId="{F1D5BA57-D8D0-4314-A1FC-DA46138D4AFD}"/>
    <dgm:cxn modelId="{5106C140-204E-4E84-9A39-409F72C1D7A5}" type="presOf" srcId="{BB06194C-CE8A-4CF2-8212-169BA0AF18D4}" destId="{107BE6B4-C3D2-4863-A11B-76D8692CE69A}" srcOrd="0" destOrd="0" presId="urn:microsoft.com/office/officeart/2005/8/layout/process5"/>
    <dgm:cxn modelId="{54F7C348-43BF-434A-BAD5-7040283EF340}" type="presOf" srcId="{FFE22772-A2C4-49D1-A77C-CE94319D9F6B}" destId="{0CFE0B9F-1891-4B27-8C46-5AA021B54359}" srcOrd="0" destOrd="0" presId="urn:microsoft.com/office/officeart/2005/8/layout/process5"/>
    <dgm:cxn modelId="{33F92970-55B5-4DFD-898D-505AFD24FEF7}" type="presOf" srcId="{F1D5BA57-D8D0-4314-A1FC-DA46138D4AFD}" destId="{A222EEE9-9207-41D2-BB3E-64275612E71E}" srcOrd="1" destOrd="0" presId="urn:microsoft.com/office/officeart/2005/8/layout/process5"/>
    <dgm:cxn modelId="{BDC7B074-437A-4820-8F13-79711CD9BFF5}" type="presOf" srcId="{062F286D-F700-48B1-A7AC-49D59DC59CAC}" destId="{64C360D2-41FF-43FE-A539-8E75BC4ABDF4}" srcOrd="1" destOrd="0" presId="urn:microsoft.com/office/officeart/2005/8/layout/process5"/>
    <dgm:cxn modelId="{F0D7C454-6E6F-4C61-A2DC-2734E0BA9060}" type="presOf" srcId="{E41C39A5-B995-439E-9FE0-26D6E92D33F7}" destId="{E33CFE4B-6CFE-42DC-B626-BB6E35BC55CA}" srcOrd="1" destOrd="0" presId="urn:microsoft.com/office/officeart/2005/8/layout/process5"/>
    <dgm:cxn modelId="{8D73AB78-62BE-4C4F-90A5-13EC99424785}" type="presOf" srcId="{062F286D-F700-48B1-A7AC-49D59DC59CAC}" destId="{FA4C9264-A2C6-4626-B62D-D1C4F90971BA}" srcOrd="0" destOrd="0" presId="urn:microsoft.com/office/officeart/2005/8/layout/process5"/>
    <dgm:cxn modelId="{8423387A-23EF-4799-99EF-45341FB5DC21}" type="presOf" srcId="{37E60DF5-3290-4AB6-ADE1-39EAE093B196}" destId="{1491B362-6022-4DF9-A6F3-9E23B2F6E25B}" srcOrd="1" destOrd="0" presId="urn:microsoft.com/office/officeart/2005/8/layout/process5"/>
    <dgm:cxn modelId="{9AF9405A-3E9F-4D74-A33F-AE2849AB8C9F}" srcId="{6810D657-F837-4B36-B171-499DFA6E64B7}" destId="{AE1D8065-1545-4996-B5B4-2EF3115EFC48}" srcOrd="2" destOrd="0" parTransId="{2EF12F90-973F-42BE-A59B-6BE427D6522C}" sibTransId="{5797E9B9-939B-4A14-91E1-02042B1C0C50}"/>
    <dgm:cxn modelId="{1600DA5A-CAE1-43B3-9299-7F0B89439B1B}" type="presOf" srcId="{6810D657-F837-4B36-B171-499DFA6E64B7}" destId="{76E4C047-EDF5-4B3C-A82C-09FE2ACAEAA8}" srcOrd="0" destOrd="0" presId="urn:microsoft.com/office/officeart/2005/8/layout/process5"/>
    <dgm:cxn modelId="{4EED31A4-5644-4A7F-A957-E3A36ADDF975}" type="presOf" srcId="{546CDF6F-6087-447E-8A4C-EE6244086502}" destId="{1D1BBFDB-37C1-4E0D-804D-8A9622E091DE}" srcOrd="0" destOrd="0" presId="urn:microsoft.com/office/officeart/2005/8/layout/process5"/>
    <dgm:cxn modelId="{F6E160AC-8AD3-4230-8CDD-23782454E857}" srcId="{6810D657-F837-4B36-B171-499DFA6E64B7}" destId="{BB06194C-CE8A-4CF2-8212-169BA0AF18D4}" srcOrd="4" destOrd="0" parTransId="{FB939874-6D24-4955-90C0-E6696FC191FD}" sibTransId="{37E60DF5-3290-4AB6-ADE1-39EAE093B196}"/>
    <dgm:cxn modelId="{FD37CBC0-E18E-45AB-A29F-A5B0AF78F907}" srcId="{6810D657-F837-4B36-B171-499DFA6E64B7}" destId="{45D29187-A899-4A16-9D3C-CFCC1D80C3AE}" srcOrd="1" destOrd="0" parTransId="{32BEC648-9400-47EB-8AE9-2219395208A3}" sibTransId="{062F286D-F700-48B1-A7AC-49D59DC59CAC}"/>
    <dgm:cxn modelId="{04F0C6C3-2BC9-46BD-902A-5518B9942D56}" type="presOf" srcId="{5797E9B9-939B-4A14-91E1-02042B1C0C50}" destId="{74488C70-73C5-452A-8BD6-FC3CEB5DE80F}" srcOrd="1" destOrd="0" presId="urn:microsoft.com/office/officeart/2005/8/layout/process5"/>
    <dgm:cxn modelId="{0C3AD5CA-E0DB-4247-8192-BB84957FCBAD}" type="presOf" srcId="{E41C39A5-B995-439E-9FE0-26D6E92D33F7}" destId="{60B6BE07-26F9-413E-8E9A-3137B5BE0B0D}" srcOrd="0" destOrd="0" presId="urn:microsoft.com/office/officeart/2005/8/layout/process5"/>
    <dgm:cxn modelId="{1007DECE-85F7-4EC4-9814-8B4FC07E6722}" type="presOf" srcId="{5797E9B9-939B-4A14-91E1-02042B1C0C50}" destId="{0D5433BA-E962-4091-96A0-124032AD1326}" srcOrd="0" destOrd="0" presId="urn:microsoft.com/office/officeart/2005/8/layout/process5"/>
    <dgm:cxn modelId="{EEC8B9D5-3E08-4DD3-8634-B36960E52D11}" type="presOf" srcId="{37E60DF5-3290-4AB6-ADE1-39EAE093B196}" destId="{C746B5AA-8C3B-4BF6-99D5-79A0A1EFA79B}" srcOrd="0" destOrd="0" presId="urn:microsoft.com/office/officeart/2005/8/layout/process5"/>
    <dgm:cxn modelId="{21761FD7-BE04-4A22-802B-431CD01933E1}" type="presOf" srcId="{F1D5BA57-D8D0-4314-A1FC-DA46138D4AFD}" destId="{861DDE0C-AFF8-4806-9F12-0BD5745C47C1}" srcOrd="0" destOrd="0" presId="urn:microsoft.com/office/officeart/2005/8/layout/process5"/>
    <dgm:cxn modelId="{8ADDC3EE-A451-4F91-A4B5-595B8148A9CF}" srcId="{6810D657-F837-4B36-B171-499DFA6E64B7}" destId="{FFE22772-A2C4-49D1-A77C-CE94319D9F6B}" srcOrd="0" destOrd="0" parTransId="{79C0E4BD-159E-48A9-A671-01CDA180831E}" sibTransId="{E41C39A5-B995-439E-9FE0-26D6E92D33F7}"/>
    <dgm:cxn modelId="{35C4ACF1-EB8C-40A8-AFFE-D6AA6DA02D1D}" srcId="{6810D657-F837-4B36-B171-499DFA6E64B7}" destId="{31F0C10C-7DD2-4B96-AC6F-9F3D65A6676C}" srcOrd="5" destOrd="0" parTransId="{0AA5204D-072D-4F32-80D9-421362436FFC}" sibTransId="{A50FA78F-6032-4AAB-9054-DD7E134DBA8F}"/>
    <dgm:cxn modelId="{6E2D80F8-B7BE-4008-8423-C2A8DD0E1ACC}" type="presOf" srcId="{AE1D8065-1545-4996-B5B4-2EF3115EFC48}" destId="{00C6ABF4-E32D-463F-AB20-2742C6763438}" srcOrd="0" destOrd="0" presId="urn:microsoft.com/office/officeart/2005/8/layout/process5"/>
    <dgm:cxn modelId="{019818BB-5908-4684-9489-4053EFB6BF86}" type="presParOf" srcId="{76E4C047-EDF5-4B3C-A82C-09FE2ACAEAA8}" destId="{0CFE0B9F-1891-4B27-8C46-5AA021B54359}" srcOrd="0" destOrd="0" presId="urn:microsoft.com/office/officeart/2005/8/layout/process5"/>
    <dgm:cxn modelId="{B374D475-059D-40C4-AA29-6CF97DCBB7CF}" type="presParOf" srcId="{76E4C047-EDF5-4B3C-A82C-09FE2ACAEAA8}" destId="{60B6BE07-26F9-413E-8E9A-3137B5BE0B0D}" srcOrd="1" destOrd="0" presId="urn:microsoft.com/office/officeart/2005/8/layout/process5"/>
    <dgm:cxn modelId="{87B7F41F-76B2-4DC7-B4CF-8AA77410628D}" type="presParOf" srcId="{60B6BE07-26F9-413E-8E9A-3137B5BE0B0D}" destId="{E33CFE4B-6CFE-42DC-B626-BB6E35BC55CA}" srcOrd="0" destOrd="0" presId="urn:microsoft.com/office/officeart/2005/8/layout/process5"/>
    <dgm:cxn modelId="{3AA65240-BF8A-45AC-B238-98B03DBE3557}" type="presParOf" srcId="{76E4C047-EDF5-4B3C-A82C-09FE2ACAEAA8}" destId="{2E96EDCB-E947-4931-BD32-E3DCD00B2FB3}" srcOrd="2" destOrd="0" presId="urn:microsoft.com/office/officeart/2005/8/layout/process5"/>
    <dgm:cxn modelId="{EC3263DB-AE12-4114-AFDF-1B05DAEB6150}" type="presParOf" srcId="{76E4C047-EDF5-4B3C-A82C-09FE2ACAEAA8}" destId="{FA4C9264-A2C6-4626-B62D-D1C4F90971BA}" srcOrd="3" destOrd="0" presId="urn:microsoft.com/office/officeart/2005/8/layout/process5"/>
    <dgm:cxn modelId="{E8DBADDA-5562-40E8-A57B-BAC5979FAE99}" type="presParOf" srcId="{FA4C9264-A2C6-4626-B62D-D1C4F90971BA}" destId="{64C360D2-41FF-43FE-A539-8E75BC4ABDF4}" srcOrd="0" destOrd="0" presId="urn:microsoft.com/office/officeart/2005/8/layout/process5"/>
    <dgm:cxn modelId="{2F756400-FAAF-4565-A6E7-C4C080A96FC6}" type="presParOf" srcId="{76E4C047-EDF5-4B3C-A82C-09FE2ACAEAA8}" destId="{00C6ABF4-E32D-463F-AB20-2742C6763438}" srcOrd="4" destOrd="0" presId="urn:microsoft.com/office/officeart/2005/8/layout/process5"/>
    <dgm:cxn modelId="{FAB3FE06-9510-494E-803E-E26892840084}" type="presParOf" srcId="{76E4C047-EDF5-4B3C-A82C-09FE2ACAEAA8}" destId="{0D5433BA-E962-4091-96A0-124032AD1326}" srcOrd="5" destOrd="0" presId="urn:microsoft.com/office/officeart/2005/8/layout/process5"/>
    <dgm:cxn modelId="{57901565-645D-42B0-A3B9-125AF5E4196E}" type="presParOf" srcId="{0D5433BA-E962-4091-96A0-124032AD1326}" destId="{74488C70-73C5-452A-8BD6-FC3CEB5DE80F}" srcOrd="0" destOrd="0" presId="urn:microsoft.com/office/officeart/2005/8/layout/process5"/>
    <dgm:cxn modelId="{CDE83C3A-8F7F-4285-AD51-C4416E328E3D}" type="presParOf" srcId="{76E4C047-EDF5-4B3C-A82C-09FE2ACAEAA8}" destId="{1D1BBFDB-37C1-4E0D-804D-8A9622E091DE}" srcOrd="6" destOrd="0" presId="urn:microsoft.com/office/officeart/2005/8/layout/process5"/>
    <dgm:cxn modelId="{82BE1C3B-4F95-4A27-BB4C-2C8401EDE663}" type="presParOf" srcId="{76E4C047-EDF5-4B3C-A82C-09FE2ACAEAA8}" destId="{861DDE0C-AFF8-4806-9F12-0BD5745C47C1}" srcOrd="7" destOrd="0" presId="urn:microsoft.com/office/officeart/2005/8/layout/process5"/>
    <dgm:cxn modelId="{ECEE9446-64E1-40E1-A240-5CD3D0CEE182}" type="presParOf" srcId="{861DDE0C-AFF8-4806-9F12-0BD5745C47C1}" destId="{A222EEE9-9207-41D2-BB3E-64275612E71E}" srcOrd="0" destOrd="0" presId="urn:microsoft.com/office/officeart/2005/8/layout/process5"/>
    <dgm:cxn modelId="{5F97EF1B-6CDD-45F8-BF50-DD1109743918}" type="presParOf" srcId="{76E4C047-EDF5-4B3C-A82C-09FE2ACAEAA8}" destId="{107BE6B4-C3D2-4863-A11B-76D8692CE69A}" srcOrd="8" destOrd="0" presId="urn:microsoft.com/office/officeart/2005/8/layout/process5"/>
    <dgm:cxn modelId="{FCF1D607-D576-435D-A91B-D6FAE3CE6D5B}" type="presParOf" srcId="{76E4C047-EDF5-4B3C-A82C-09FE2ACAEAA8}" destId="{C746B5AA-8C3B-4BF6-99D5-79A0A1EFA79B}" srcOrd="9" destOrd="0" presId="urn:microsoft.com/office/officeart/2005/8/layout/process5"/>
    <dgm:cxn modelId="{AE8B2CFF-D3DB-4E94-B212-025D8517784A}" type="presParOf" srcId="{C746B5AA-8C3B-4BF6-99D5-79A0A1EFA79B}" destId="{1491B362-6022-4DF9-A6F3-9E23B2F6E25B}" srcOrd="0" destOrd="0" presId="urn:microsoft.com/office/officeart/2005/8/layout/process5"/>
    <dgm:cxn modelId="{63BB048F-2D1B-45AD-815D-D37199809A4C}" type="presParOf" srcId="{76E4C047-EDF5-4B3C-A82C-09FE2ACAEAA8}" destId="{BC496848-5D60-4F7B-99E4-B95FD4E621E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10D657-F837-4B36-B171-499DFA6E64B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FFE22772-A2C4-49D1-A77C-CE94319D9F6B}">
      <dgm:prSet phldrT="[Text]" phldr="0"/>
      <dgm:spPr/>
      <dgm:t>
        <a:bodyPr/>
        <a:lstStyle/>
        <a:p>
          <a:pPr rtl="0"/>
          <a:r>
            <a:rPr lang="en-US" dirty="0">
              <a:latin typeface="Arial"/>
            </a:rPr>
            <a:t>Estimate size factors</a:t>
          </a:r>
          <a:endParaRPr lang="en-US" dirty="0"/>
        </a:p>
      </dgm:t>
    </dgm:pt>
    <dgm:pt modelId="{79C0E4BD-159E-48A9-A671-01CDA180831E}" type="parTrans" cxnId="{8ADDC3EE-A451-4F91-A4B5-595B8148A9CF}">
      <dgm:prSet/>
      <dgm:spPr/>
      <dgm:t>
        <a:bodyPr/>
        <a:lstStyle/>
        <a:p>
          <a:endParaRPr lang="en-US"/>
        </a:p>
      </dgm:t>
    </dgm:pt>
    <dgm:pt modelId="{E41C39A5-B995-439E-9FE0-26D6E92D33F7}" type="sibTrans" cxnId="{8ADDC3EE-A451-4F91-A4B5-595B8148A9CF}">
      <dgm:prSet/>
      <dgm:spPr/>
      <dgm:t>
        <a:bodyPr/>
        <a:lstStyle/>
        <a:p>
          <a:endParaRPr lang="en-US"/>
        </a:p>
      </dgm:t>
    </dgm:pt>
    <dgm:pt modelId="{45D29187-A899-4A16-9D3C-CFCC1D80C3AE}">
      <dgm:prSet phldrT="[Text]" phldr="0"/>
      <dgm:spPr/>
      <dgm:t>
        <a:bodyPr/>
        <a:lstStyle/>
        <a:p>
          <a:pPr rtl="0"/>
          <a:r>
            <a:rPr lang="en-US" dirty="0">
              <a:latin typeface="Arial"/>
            </a:rPr>
            <a:t>Estimate gene-wise dispersion</a:t>
          </a:r>
          <a:endParaRPr lang="en-US" dirty="0"/>
        </a:p>
      </dgm:t>
    </dgm:pt>
    <dgm:pt modelId="{32BEC648-9400-47EB-8AE9-2219395208A3}" type="parTrans" cxnId="{FD37CBC0-E18E-45AB-A29F-A5B0AF78F907}">
      <dgm:prSet/>
      <dgm:spPr/>
      <dgm:t>
        <a:bodyPr/>
        <a:lstStyle/>
        <a:p>
          <a:endParaRPr lang="en-US"/>
        </a:p>
      </dgm:t>
    </dgm:pt>
    <dgm:pt modelId="{062F286D-F700-48B1-A7AC-49D59DC59CAC}" type="sibTrans" cxnId="{FD37CBC0-E18E-45AB-A29F-A5B0AF78F907}">
      <dgm:prSet/>
      <dgm:spPr/>
      <dgm:t>
        <a:bodyPr/>
        <a:lstStyle/>
        <a:p>
          <a:endParaRPr lang="en-US"/>
        </a:p>
      </dgm:t>
    </dgm:pt>
    <dgm:pt modelId="{AE1D8065-1545-4996-B5B4-2EF3115EFC48}">
      <dgm:prSet phldrT="[Text]" phldr="0"/>
      <dgm:spPr/>
      <dgm:t>
        <a:bodyPr/>
        <a:lstStyle/>
        <a:p>
          <a:pPr rtl="0"/>
          <a:r>
            <a:rPr lang="en-US" dirty="0">
              <a:latin typeface="Arial"/>
            </a:rPr>
            <a:t>Fit curve to gene-wise dispersion</a:t>
          </a:r>
          <a:endParaRPr lang="en-US" dirty="0"/>
        </a:p>
      </dgm:t>
    </dgm:pt>
    <dgm:pt modelId="{2EF12F90-973F-42BE-A59B-6BE427D6522C}" type="parTrans" cxnId="{9AF9405A-3E9F-4D74-A33F-AE2849AB8C9F}">
      <dgm:prSet/>
      <dgm:spPr/>
      <dgm:t>
        <a:bodyPr/>
        <a:lstStyle/>
        <a:p>
          <a:endParaRPr lang="en-US"/>
        </a:p>
      </dgm:t>
    </dgm:pt>
    <dgm:pt modelId="{5797E9B9-939B-4A14-91E1-02042B1C0C50}" type="sibTrans" cxnId="{9AF9405A-3E9F-4D74-A33F-AE2849AB8C9F}">
      <dgm:prSet/>
      <dgm:spPr/>
      <dgm:t>
        <a:bodyPr/>
        <a:lstStyle/>
        <a:p>
          <a:endParaRPr lang="en-US"/>
        </a:p>
      </dgm:t>
    </dgm:pt>
    <dgm:pt modelId="{546CDF6F-6087-447E-8A4C-EE6244086502}">
      <dgm:prSet phldrT="[Text]" phldr="0"/>
      <dgm:spPr/>
      <dgm:t>
        <a:bodyPr/>
        <a:lstStyle/>
        <a:p>
          <a:pPr rtl="0"/>
          <a:r>
            <a:rPr lang="en-US" dirty="0">
              <a:latin typeface="Arial"/>
            </a:rPr>
            <a:t>Shrink gene-wise dispersion</a:t>
          </a:r>
          <a:endParaRPr lang="en-US" dirty="0"/>
        </a:p>
      </dgm:t>
    </dgm:pt>
    <dgm:pt modelId="{441FF7E1-CD3E-451B-AAC5-A8B7F896A16D}" type="parTrans" cxnId="{C3B98939-1402-4DFE-988A-BB07D26AC9AB}">
      <dgm:prSet/>
      <dgm:spPr/>
      <dgm:t>
        <a:bodyPr/>
        <a:lstStyle/>
        <a:p>
          <a:endParaRPr lang="en-US"/>
        </a:p>
      </dgm:t>
    </dgm:pt>
    <dgm:pt modelId="{F1D5BA57-D8D0-4314-A1FC-DA46138D4AFD}" type="sibTrans" cxnId="{C3B98939-1402-4DFE-988A-BB07D26AC9AB}">
      <dgm:prSet/>
      <dgm:spPr/>
      <dgm:t>
        <a:bodyPr/>
        <a:lstStyle/>
        <a:p>
          <a:endParaRPr lang="en-US"/>
        </a:p>
      </dgm:t>
    </dgm:pt>
    <dgm:pt modelId="{BB06194C-CE8A-4CF2-8212-169BA0AF18D4}">
      <dgm:prSet phldrT="[Text]" phldr="0"/>
      <dgm:spPr/>
      <dgm:t>
        <a:bodyPr/>
        <a:lstStyle/>
        <a:p>
          <a:pPr rtl="0"/>
          <a:r>
            <a:rPr lang="en-US" dirty="0">
              <a:latin typeface="Arial"/>
            </a:rPr>
            <a:t>GLM fit for each gene</a:t>
          </a:r>
          <a:endParaRPr lang="en-US" dirty="0"/>
        </a:p>
      </dgm:t>
    </dgm:pt>
    <dgm:pt modelId="{FB939874-6D24-4955-90C0-E6696FC191FD}" type="parTrans" cxnId="{F6E160AC-8AD3-4230-8CDD-23782454E857}">
      <dgm:prSet/>
      <dgm:spPr/>
      <dgm:t>
        <a:bodyPr/>
        <a:lstStyle/>
        <a:p>
          <a:endParaRPr lang="en-US"/>
        </a:p>
      </dgm:t>
    </dgm:pt>
    <dgm:pt modelId="{37E60DF5-3290-4AB6-ADE1-39EAE093B196}" type="sibTrans" cxnId="{F6E160AC-8AD3-4230-8CDD-23782454E857}">
      <dgm:prSet/>
      <dgm:spPr/>
      <dgm:t>
        <a:bodyPr/>
        <a:lstStyle/>
        <a:p>
          <a:endParaRPr lang="en-US"/>
        </a:p>
      </dgm:t>
    </dgm:pt>
    <dgm:pt modelId="{31F0C10C-7DD2-4B96-AC6F-9F3D65A6676C}">
      <dgm:prSet phldr="0"/>
      <dgm:spPr/>
      <dgm:t>
        <a:bodyPr/>
        <a:lstStyle/>
        <a:p>
          <a:pPr rtl="0"/>
          <a:r>
            <a:rPr lang="en-US" dirty="0">
              <a:latin typeface="Arial"/>
            </a:rPr>
            <a:t>Test for differential expression</a:t>
          </a:r>
        </a:p>
      </dgm:t>
    </dgm:pt>
    <dgm:pt modelId="{0AA5204D-072D-4F32-80D9-421362436FFC}" type="parTrans" cxnId="{35C4ACF1-EB8C-40A8-AFFE-D6AA6DA02D1D}">
      <dgm:prSet/>
      <dgm:spPr/>
    </dgm:pt>
    <dgm:pt modelId="{A50FA78F-6032-4AAB-9054-DD7E134DBA8F}" type="sibTrans" cxnId="{35C4ACF1-EB8C-40A8-AFFE-D6AA6DA02D1D}">
      <dgm:prSet/>
      <dgm:spPr/>
    </dgm:pt>
    <dgm:pt modelId="{76E4C047-EDF5-4B3C-A82C-09FE2ACAEAA8}" type="pres">
      <dgm:prSet presAssocID="{6810D657-F837-4B36-B171-499DFA6E64B7}" presName="diagram" presStyleCnt="0">
        <dgm:presLayoutVars>
          <dgm:dir/>
          <dgm:resizeHandles val="exact"/>
        </dgm:presLayoutVars>
      </dgm:prSet>
      <dgm:spPr/>
    </dgm:pt>
    <dgm:pt modelId="{0CFE0B9F-1891-4B27-8C46-5AA021B54359}" type="pres">
      <dgm:prSet presAssocID="{FFE22772-A2C4-49D1-A77C-CE94319D9F6B}" presName="node" presStyleLbl="node1" presStyleIdx="0" presStyleCnt="6">
        <dgm:presLayoutVars>
          <dgm:bulletEnabled val="1"/>
        </dgm:presLayoutVars>
      </dgm:prSet>
      <dgm:spPr/>
    </dgm:pt>
    <dgm:pt modelId="{60B6BE07-26F9-413E-8E9A-3137B5BE0B0D}" type="pres">
      <dgm:prSet presAssocID="{E41C39A5-B995-439E-9FE0-26D6E92D33F7}" presName="sibTrans" presStyleLbl="sibTrans2D1" presStyleIdx="0" presStyleCnt="5"/>
      <dgm:spPr/>
    </dgm:pt>
    <dgm:pt modelId="{E33CFE4B-6CFE-42DC-B626-BB6E35BC55CA}" type="pres">
      <dgm:prSet presAssocID="{E41C39A5-B995-439E-9FE0-26D6E92D33F7}" presName="connectorText" presStyleLbl="sibTrans2D1" presStyleIdx="0" presStyleCnt="5"/>
      <dgm:spPr/>
    </dgm:pt>
    <dgm:pt modelId="{2E96EDCB-E947-4931-BD32-E3DCD00B2FB3}" type="pres">
      <dgm:prSet presAssocID="{45D29187-A899-4A16-9D3C-CFCC1D80C3AE}" presName="node" presStyleLbl="node1" presStyleIdx="1" presStyleCnt="6">
        <dgm:presLayoutVars>
          <dgm:bulletEnabled val="1"/>
        </dgm:presLayoutVars>
      </dgm:prSet>
      <dgm:spPr/>
    </dgm:pt>
    <dgm:pt modelId="{FA4C9264-A2C6-4626-B62D-D1C4F90971BA}" type="pres">
      <dgm:prSet presAssocID="{062F286D-F700-48B1-A7AC-49D59DC59CAC}" presName="sibTrans" presStyleLbl="sibTrans2D1" presStyleIdx="1" presStyleCnt="5"/>
      <dgm:spPr/>
    </dgm:pt>
    <dgm:pt modelId="{64C360D2-41FF-43FE-A539-8E75BC4ABDF4}" type="pres">
      <dgm:prSet presAssocID="{062F286D-F700-48B1-A7AC-49D59DC59CAC}" presName="connectorText" presStyleLbl="sibTrans2D1" presStyleIdx="1" presStyleCnt="5"/>
      <dgm:spPr/>
    </dgm:pt>
    <dgm:pt modelId="{00C6ABF4-E32D-463F-AB20-2742C6763438}" type="pres">
      <dgm:prSet presAssocID="{AE1D8065-1545-4996-B5B4-2EF3115EFC48}" presName="node" presStyleLbl="node1" presStyleIdx="2" presStyleCnt="6">
        <dgm:presLayoutVars>
          <dgm:bulletEnabled val="1"/>
        </dgm:presLayoutVars>
      </dgm:prSet>
      <dgm:spPr/>
    </dgm:pt>
    <dgm:pt modelId="{0D5433BA-E962-4091-96A0-124032AD1326}" type="pres">
      <dgm:prSet presAssocID="{5797E9B9-939B-4A14-91E1-02042B1C0C50}" presName="sibTrans" presStyleLbl="sibTrans2D1" presStyleIdx="2" presStyleCnt="5"/>
      <dgm:spPr/>
    </dgm:pt>
    <dgm:pt modelId="{74488C70-73C5-452A-8BD6-FC3CEB5DE80F}" type="pres">
      <dgm:prSet presAssocID="{5797E9B9-939B-4A14-91E1-02042B1C0C50}" presName="connectorText" presStyleLbl="sibTrans2D1" presStyleIdx="2" presStyleCnt="5"/>
      <dgm:spPr/>
    </dgm:pt>
    <dgm:pt modelId="{1D1BBFDB-37C1-4E0D-804D-8A9622E091DE}" type="pres">
      <dgm:prSet presAssocID="{546CDF6F-6087-447E-8A4C-EE6244086502}" presName="node" presStyleLbl="node1" presStyleIdx="3" presStyleCnt="6">
        <dgm:presLayoutVars>
          <dgm:bulletEnabled val="1"/>
        </dgm:presLayoutVars>
      </dgm:prSet>
      <dgm:spPr/>
    </dgm:pt>
    <dgm:pt modelId="{861DDE0C-AFF8-4806-9F12-0BD5745C47C1}" type="pres">
      <dgm:prSet presAssocID="{F1D5BA57-D8D0-4314-A1FC-DA46138D4AFD}" presName="sibTrans" presStyleLbl="sibTrans2D1" presStyleIdx="3" presStyleCnt="5"/>
      <dgm:spPr/>
    </dgm:pt>
    <dgm:pt modelId="{A222EEE9-9207-41D2-BB3E-64275612E71E}" type="pres">
      <dgm:prSet presAssocID="{F1D5BA57-D8D0-4314-A1FC-DA46138D4AFD}" presName="connectorText" presStyleLbl="sibTrans2D1" presStyleIdx="3" presStyleCnt="5"/>
      <dgm:spPr/>
    </dgm:pt>
    <dgm:pt modelId="{107BE6B4-C3D2-4863-A11B-76D8692CE69A}" type="pres">
      <dgm:prSet presAssocID="{BB06194C-CE8A-4CF2-8212-169BA0AF18D4}" presName="node" presStyleLbl="node1" presStyleIdx="4" presStyleCnt="6">
        <dgm:presLayoutVars>
          <dgm:bulletEnabled val="1"/>
        </dgm:presLayoutVars>
      </dgm:prSet>
      <dgm:spPr>
        <a:solidFill>
          <a:srgbClr val="FF0000"/>
        </a:solidFill>
      </dgm:spPr>
    </dgm:pt>
    <dgm:pt modelId="{C746B5AA-8C3B-4BF6-99D5-79A0A1EFA79B}" type="pres">
      <dgm:prSet presAssocID="{37E60DF5-3290-4AB6-ADE1-39EAE093B196}" presName="sibTrans" presStyleLbl="sibTrans2D1" presStyleIdx="4" presStyleCnt="5"/>
      <dgm:spPr/>
    </dgm:pt>
    <dgm:pt modelId="{1491B362-6022-4DF9-A6F3-9E23B2F6E25B}" type="pres">
      <dgm:prSet presAssocID="{37E60DF5-3290-4AB6-ADE1-39EAE093B196}" presName="connectorText" presStyleLbl="sibTrans2D1" presStyleIdx="4" presStyleCnt="5"/>
      <dgm:spPr/>
    </dgm:pt>
    <dgm:pt modelId="{BC496848-5D60-4F7B-99E4-B95FD4E621E4}" type="pres">
      <dgm:prSet presAssocID="{31F0C10C-7DD2-4B96-AC6F-9F3D65A6676C}" presName="node" presStyleLbl="node1" presStyleIdx="5" presStyleCnt="6">
        <dgm:presLayoutVars>
          <dgm:bulletEnabled val="1"/>
        </dgm:presLayoutVars>
      </dgm:prSet>
      <dgm:spPr/>
    </dgm:pt>
  </dgm:ptLst>
  <dgm:cxnLst>
    <dgm:cxn modelId="{1B230505-F729-44CB-9CCE-8F78391701B4}" type="presOf" srcId="{31F0C10C-7DD2-4B96-AC6F-9F3D65A6676C}" destId="{BC496848-5D60-4F7B-99E4-B95FD4E621E4}" srcOrd="0" destOrd="0" presId="urn:microsoft.com/office/officeart/2005/8/layout/process5"/>
    <dgm:cxn modelId="{5297760D-690A-4E05-AEDE-5731B2D382B4}" type="presOf" srcId="{45D29187-A899-4A16-9D3C-CFCC1D80C3AE}" destId="{2E96EDCB-E947-4931-BD32-E3DCD00B2FB3}" srcOrd="0" destOrd="0" presId="urn:microsoft.com/office/officeart/2005/8/layout/process5"/>
    <dgm:cxn modelId="{C3B98939-1402-4DFE-988A-BB07D26AC9AB}" srcId="{6810D657-F837-4B36-B171-499DFA6E64B7}" destId="{546CDF6F-6087-447E-8A4C-EE6244086502}" srcOrd="3" destOrd="0" parTransId="{441FF7E1-CD3E-451B-AAC5-A8B7F896A16D}" sibTransId="{F1D5BA57-D8D0-4314-A1FC-DA46138D4AFD}"/>
    <dgm:cxn modelId="{5106C140-204E-4E84-9A39-409F72C1D7A5}" type="presOf" srcId="{BB06194C-CE8A-4CF2-8212-169BA0AF18D4}" destId="{107BE6B4-C3D2-4863-A11B-76D8692CE69A}" srcOrd="0" destOrd="0" presId="urn:microsoft.com/office/officeart/2005/8/layout/process5"/>
    <dgm:cxn modelId="{54F7C348-43BF-434A-BAD5-7040283EF340}" type="presOf" srcId="{FFE22772-A2C4-49D1-A77C-CE94319D9F6B}" destId="{0CFE0B9F-1891-4B27-8C46-5AA021B54359}" srcOrd="0" destOrd="0" presId="urn:microsoft.com/office/officeart/2005/8/layout/process5"/>
    <dgm:cxn modelId="{33F92970-55B5-4DFD-898D-505AFD24FEF7}" type="presOf" srcId="{F1D5BA57-D8D0-4314-A1FC-DA46138D4AFD}" destId="{A222EEE9-9207-41D2-BB3E-64275612E71E}" srcOrd="1" destOrd="0" presId="urn:microsoft.com/office/officeart/2005/8/layout/process5"/>
    <dgm:cxn modelId="{BDC7B074-437A-4820-8F13-79711CD9BFF5}" type="presOf" srcId="{062F286D-F700-48B1-A7AC-49D59DC59CAC}" destId="{64C360D2-41FF-43FE-A539-8E75BC4ABDF4}" srcOrd="1" destOrd="0" presId="urn:microsoft.com/office/officeart/2005/8/layout/process5"/>
    <dgm:cxn modelId="{F0D7C454-6E6F-4C61-A2DC-2734E0BA9060}" type="presOf" srcId="{E41C39A5-B995-439E-9FE0-26D6E92D33F7}" destId="{E33CFE4B-6CFE-42DC-B626-BB6E35BC55CA}" srcOrd="1" destOrd="0" presId="urn:microsoft.com/office/officeart/2005/8/layout/process5"/>
    <dgm:cxn modelId="{8D73AB78-62BE-4C4F-90A5-13EC99424785}" type="presOf" srcId="{062F286D-F700-48B1-A7AC-49D59DC59CAC}" destId="{FA4C9264-A2C6-4626-B62D-D1C4F90971BA}" srcOrd="0" destOrd="0" presId="urn:microsoft.com/office/officeart/2005/8/layout/process5"/>
    <dgm:cxn modelId="{8423387A-23EF-4799-99EF-45341FB5DC21}" type="presOf" srcId="{37E60DF5-3290-4AB6-ADE1-39EAE093B196}" destId="{1491B362-6022-4DF9-A6F3-9E23B2F6E25B}" srcOrd="1" destOrd="0" presId="urn:microsoft.com/office/officeart/2005/8/layout/process5"/>
    <dgm:cxn modelId="{9AF9405A-3E9F-4D74-A33F-AE2849AB8C9F}" srcId="{6810D657-F837-4B36-B171-499DFA6E64B7}" destId="{AE1D8065-1545-4996-B5B4-2EF3115EFC48}" srcOrd="2" destOrd="0" parTransId="{2EF12F90-973F-42BE-A59B-6BE427D6522C}" sibTransId="{5797E9B9-939B-4A14-91E1-02042B1C0C50}"/>
    <dgm:cxn modelId="{1600DA5A-CAE1-43B3-9299-7F0B89439B1B}" type="presOf" srcId="{6810D657-F837-4B36-B171-499DFA6E64B7}" destId="{76E4C047-EDF5-4B3C-A82C-09FE2ACAEAA8}" srcOrd="0" destOrd="0" presId="urn:microsoft.com/office/officeart/2005/8/layout/process5"/>
    <dgm:cxn modelId="{4EED31A4-5644-4A7F-A957-E3A36ADDF975}" type="presOf" srcId="{546CDF6F-6087-447E-8A4C-EE6244086502}" destId="{1D1BBFDB-37C1-4E0D-804D-8A9622E091DE}" srcOrd="0" destOrd="0" presId="urn:microsoft.com/office/officeart/2005/8/layout/process5"/>
    <dgm:cxn modelId="{F6E160AC-8AD3-4230-8CDD-23782454E857}" srcId="{6810D657-F837-4B36-B171-499DFA6E64B7}" destId="{BB06194C-CE8A-4CF2-8212-169BA0AF18D4}" srcOrd="4" destOrd="0" parTransId="{FB939874-6D24-4955-90C0-E6696FC191FD}" sibTransId="{37E60DF5-3290-4AB6-ADE1-39EAE093B196}"/>
    <dgm:cxn modelId="{FD37CBC0-E18E-45AB-A29F-A5B0AF78F907}" srcId="{6810D657-F837-4B36-B171-499DFA6E64B7}" destId="{45D29187-A899-4A16-9D3C-CFCC1D80C3AE}" srcOrd="1" destOrd="0" parTransId="{32BEC648-9400-47EB-8AE9-2219395208A3}" sibTransId="{062F286D-F700-48B1-A7AC-49D59DC59CAC}"/>
    <dgm:cxn modelId="{04F0C6C3-2BC9-46BD-902A-5518B9942D56}" type="presOf" srcId="{5797E9B9-939B-4A14-91E1-02042B1C0C50}" destId="{74488C70-73C5-452A-8BD6-FC3CEB5DE80F}" srcOrd="1" destOrd="0" presId="urn:microsoft.com/office/officeart/2005/8/layout/process5"/>
    <dgm:cxn modelId="{0C3AD5CA-E0DB-4247-8192-BB84957FCBAD}" type="presOf" srcId="{E41C39A5-B995-439E-9FE0-26D6E92D33F7}" destId="{60B6BE07-26F9-413E-8E9A-3137B5BE0B0D}" srcOrd="0" destOrd="0" presId="urn:microsoft.com/office/officeart/2005/8/layout/process5"/>
    <dgm:cxn modelId="{1007DECE-85F7-4EC4-9814-8B4FC07E6722}" type="presOf" srcId="{5797E9B9-939B-4A14-91E1-02042B1C0C50}" destId="{0D5433BA-E962-4091-96A0-124032AD1326}" srcOrd="0" destOrd="0" presId="urn:microsoft.com/office/officeart/2005/8/layout/process5"/>
    <dgm:cxn modelId="{EEC8B9D5-3E08-4DD3-8634-B36960E52D11}" type="presOf" srcId="{37E60DF5-3290-4AB6-ADE1-39EAE093B196}" destId="{C746B5AA-8C3B-4BF6-99D5-79A0A1EFA79B}" srcOrd="0" destOrd="0" presId="urn:microsoft.com/office/officeart/2005/8/layout/process5"/>
    <dgm:cxn modelId="{21761FD7-BE04-4A22-802B-431CD01933E1}" type="presOf" srcId="{F1D5BA57-D8D0-4314-A1FC-DA46138D4AFD}" destId="{861DDE0C-AFF8-4806-9F12-0BD5745C47C1}" srcOrd="0" destOrd="0" presId="urn:microsoft.com/office/officeart/2005/8/layout/process5"/>
    <dgm:cxn modelId="{8ADDC3EE-A451-4F91-A4B5-595B8148A9CF}" srcId="{6810D657-F837-4B36-B171-499DFA6E64B7}" destId="{FFE22772-A2C4-49D1-A77C-CE94319D9F6B}" srcOrd="0" destOrd="0" parTransId="{79C0E4BD-159E-48A9-A671-01CDA180831E}" sibTransId="{E41C39A5-B995-439E-9FE0-26D6E92D33F7}"/>
    <dgm:cxn modelId="{35C4ACF1-EB8C-40A8-AFFE-D6AA6DA02D1D}" srcId="{6810D657-F837-4B36-B171-499DFA6E64B7}" destId="{31F0C10C-7DD2-4B96-AC6F-9F3D65A6676C}" srcOrd="5" destOrd="0" parTransId="{0AA5204D-072D-4F32-80D9-421362436FFC}" sibTransId="{A50FA78F-6032-4AAB-9054-DD7E134DBA8F}"/>
    <dgm:cxn modelId="{6E2D80F8-B7BE-4008-8423-C2A8DD0E1ACC}" type="presOf" srcId="{AE1D8065-1545-4996-B5B4-2EF3115EFC48}" destId="{00C6ABF4-E32D-463F-AB20-2742C6763438}" srcOrd="0" destOrd="0" presId="urn:microsoft.com/office/officeart/2005/8/layout/process5"/>
    <dgm:cxn modelId="{019818BB-5908-4684-9489-4053EFB6BF86}" type="presParOf" srcId="{76E4C047-EDF5-4B3C-A82C-09FE2ACAEAA8}" destId="{0CFE0B9F-1891-4B27-8C46-5AA021B54359}" srcOrd="0" destOrd="0" presId="urn:microsoft.com/office/officeart/2005/8/layout/process5"/>
    <dgm:cxn modelId="{B374D475-059D-40C4-AA29-6CF97DCBB7CF}" type="presParOf" srcId="{76E4C047-EDF5-4B3C-A82C-09FE2ACAEAA8}" destId="{60B6BE07-26F9-413E-8E9A-3137B5BE0B0D}" srcOrd="1" destOrd="0" presId="urn:microsoft.com/office/officeart/2005/8/layout/process5"/>
    <dgm:cxn modelId="{87B7F41F-76B2-4DC7-B4CF-8AA77410628D}" type="presParOf" srcId="{60B6BE07-26F9-413E-8E9A-3137B5BE0B0D}" destId="{E33CFE4B-6CFE-42DC-B626-BB6E35BC55CA}" srcOrd="0" destOrd="0" presId="urn:microsoft.com/office/officeart/2005/8/layout/process5"/>
    <dgm:cxn modelId="{3AA65240-BF8A-45AC-B238-98B03DBE3557}" type="presParOf" srcId="{76E4C047-EDF5-4B3C-A82C-09FE2ACAEAA8}" destId="{2E96EDCB-E947-4931-BD32-E3DCD00B2FB3}" srcOrd="2" destOrd="0" presId="urn:microsoft.com/office/officeart/2005/8/layout/process5"/>
    <dgm:cxn modelId="{EC3263DB-AE12-4114-AFDF-1B05DAEB6150}" type="presParOf" srcId="{76E4C047-EDF5-4B3C-A82C-09FE2ACAEAA8}" destId="{FA4C9264-A2C6-4626-B62D-D1C4F90971BA}" srcOrd="3" destOrd="0" presId="urn:microsoft.com/office/officeart/2005/8/layout/process5"/>
    <dgm:cxn modelId="{E8DBADDA-5562-40E8-A57B-BAC5979FAE99}" type="presParOf" srcId="{FA4C9264-A2C6-4626-B62D-D1C4F90971BA}" destId="{64C360D2-41FF-43FE-A539-8E75BC4ABDF4}" srcOrd="0" destOrd="0" presId="urn:microsoft.com/office/officeart/2005/8/layout/process5"/>
    <dgm:cxn modelId="{2F756400-FAAF-4565-A6E7-C4C080A96FC6}" type="presParOf" srcId="{76E4C047-EDF5-4B3C-A82C-09FE2ACAEAA8}" destId="{00C6ABF4-E32D-463F-AB20-2742C6763438}" srcOrd="4" destOrd="0" presId="urn:microsoft.com/office/officeart/2005/8/layout/process5"/>
    <dgm:cxn modelId="{FAB3FE06-9510-494E-803E-E26892840084}" type="presParOf" srcId="{76E4C047-EDF5-4B3C-A82C-09FE2ACAEAA8}" destId="{0D5433BA-E962-4091-96A0-124032AD1326}" srcOrd="5" destOrd="0" presId="urn:microsoft.com/office/officeart/2005/8/layout/process5"/>
    <dgm:cxn modelId="{57901565-645D-42B0-A3B9-125AF5E4196E}" type="presParOf" srcId="{0D5433BA-E962-4091-96A0-124032AD1326}" destId="{74488C70-73C5-452A-8BD6-FC3CEB5DE80F}" srcOrd="0" destOrd="0" presId="urn:microsoft.com/office/officeart/2005/8/layout/process5"/>
    <dgm:cxn modelId="{CDE83C3A-8F7F-4285-AD51-C4416E328E3D}" type="presParOf" srcId="{76E4C047-EDF5-4B3C-A82C-09FE2ACAEAA8}" destId="{1D1BBFDB-37C1-4E0D-804D-8A9622E091DE}" srcOrd="6" destOrd="0" presId="urn:microsoft.com/office/officeart/2005/8/layout/process5"/>
    <dgm:cxn modelId="{82BE1C3B-4F95-4A27-BB4C-2C8401EDE663}" type="presParOf" srcId="{76E4C047-EDF5-4B3C-A82C-09FE2ACAEAA8}" destId="{861DDE0C-AFF8-4806-9F12-0BD5745C47C1}" srcOrd="7" destOrd="0" presId="urn:microsoft.com/office/officeart/2005/8/layout/process5"/>
    <dgm:cxn modelId="{ECEE9446-64E1-40E1-A240-5CD3D0CEE182}" type="presParOf" srcId="{861DDE0C-AFF8-4806-9F12-0BD5745C47C1}" destId="{A222EEE9-9207-41D2-BB3E-64275612E71E}" srcOrd="0" destOrd="0" presId="urn:microsoft.com/office/officeart/2005/8/layout/process5"/>
    <dgm:cxn modelId="{5F97EF1B-6CDD-45F8-BF50-DD1109743918}" type="presParOf" srcId="{76E4C047-EDF5-4B3C-A82C-09FE2ACAEAA8}" destId="{107BE6B4-C3D2-4863-A11B-76D8692CE69A}" srcOrd="8" destOrd="0" presId="urn:microsoft.com/office/officeart/2005/8/layout/process5"/>
    <dgm:cxn modelId="{FCF1D607-D576-435D-A91B-D6FAE3CE6D5B}" type="presParOf" srcId="{76E4C047-EDF5-4B3C-A82C-09FE2ACAEAA8}" destId="{C746B5AA-8C3B-4BF6-99D5-79A0A1EFA79B}" srcOrd="9" destOrd="0" presId="urn:microsoft.com/office/officeart/2005/8/layout/process5"/>
    <dgm:cxn modelId="{AE8B2CFF-D3DB-4E94-B212-025D8517784A}" type="presParOf" srcId="{C746B5AA-8C3B-4BF6-99D5-79A0A1EFA79B}" destId="{1491B362-6022-4DF9-A6F3-9E23B2F6E25B}" srcOrd="0" destOrd="0" presId="urn:microsoft.com/office/officeart/2005/8/layout/process5"/>
    <dgm:cxn modelId="{63BB048F-2D1B-45AD-815D-D37199809A4C}" type="presParOf" srcId="{76E4C047-EDF5-4B3C-A82C-09FE2ACAEAA8}" destId="{BC496848-5D60-4F7B-99E4-B95FD4E621E4}"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6EAE3-5771-4BD6-A3EC-DDE04A9B95D1}">
      <dsp:nvSpPr>
        <dsp:cNvPr id="0" name=""/>
        <dsp:cNvSpPr/>
      </dsp:nvSpPr>
      <dsp:spPr>
        <a:xfrm>
          <a:off x="1339" y="1502419"/>
          <a:ext cx="1631900" cy="65276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FASTQ</a:t>
          </a:r>
          <a:endParaRPr lang="en-US" sz="1500" kern="1200" dirty="0"/>
        </a:p>
      </dsp:txBody>
      <dsp:txXfrm>
        <a:off x="327719" y="1502419"/>
        <a:ext cx="979140" cy="652760"/>
      </dsp:txXfrm>
    </dsp:sp>
    <dsp:sp modelId="{9C847322-85AB-4AC4-95C4-B9013193718B}">
      <dsp:nvSpPr>
        <dsp:cNvPr id="0" name=""/>
        <dsp:cNvSpPr/>
      </dsp:nvSpPr>
      <dsp:spPr>
        <a:xfrm>
          <a:off x="1470049" y="1502419"/>
          <a:ext cx="1631900" cy="65276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SAM/BAM</a:t>
          </a:r>
          <a:endParaRPr lang="en-US" sz="1500" kern="1200" dirty="0"/>
        </a:p>
      </dsp:txBody>
      <dsp:txXfrm>
        <a:off x="1796429" y="1502419"/>
        <a:ext cx="979140" cy="652760"/>
      </dsp:txXfrm>
    </dsp:sp>
    <dsp:sp modelId="{0FB4D240-040A-458B-81F4-4A29F4FF01CF}">
      <dsp:nvSpPr>
        <dsp:cNvPr id="0" name=""/>
        <dsp:cNvSpPr/>
      </dsp:nvSpPr>
      <dsp:spPr>
        <a:xfrm>
          <a:off x="2938760" y="1502419"/>
          <a:ext cx="1631900" cy="65276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rial"/>
            </a:rPr>
            <a:t>Counts Matrix Table</a:t>
          </a:r>
          <a:endParaRPr lang="en-US" sz="1500" kern="1200" dirty="0"/>
        </a:p>
      </dsp:txBody>
      <dsp:txXfrm>
        <a:off x="3265140" y="1502419"/>
        <a:ext cx="979140" cy="65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E0B9F-1891-4B27-8C46-5AA021B54359}">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size factors</a:t>
          </a:r>
          <a:endParaRPr lang="en-US" sz="1600" kern="1200" dirty="0"/>
        </a:p>
      </dsp:txBody>
      <dsp:txXfrm>
        <a:off x="623005" y="25162"/>
        <a:ext cx="1356993" cy="794423"/>
      </dsp:txXfrm>
    </dsp:sp>
    <dsp:sp modelId="{60B6BE07-26F9-413E-8E9A-3137B5BE0B0D}">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7736"/>
        <a:ext cx="208713" cy="209275"/>
      </dsp:txXfrm>
    </dsp:sp>
    <dsp:sp modelId="{2E96EDCB-E947-4931-BD32-E3DCD00B2FB3}">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gene-wise dispersion</a:t>
          </a:r>
          <a:endParaRPr lang="en-US" sz="1600" kern="1200" dirty="0"/>
        </a:p>
      </dsp:txBody>
      <dsp:txXfrm>
        <a:off x="2592001" y="25162"/>
        <a:ext cx="1356993" cy="794423"/>
      </dsp:txXfrm>
    </dsp:sp>
    <dsp:sp modelId="{FA4C9264-A2C6-4626-B62D-D1C4F90971BA}">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165860" y="968067"/>
        <a:ext cx="209275" cy="208713"/>
      </dsp:txXfrm>
    </dsp:sp>
    <dsp:sp modelId="{00C6ABF4-E32D-463F-AB20-2742C6763438}">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Fit curve to gene-wise dispersion</a:t>
          </a:r>
          <a:endParaRPr lang="en-US" sz="1600" kern="1200" dirty="0"/>
        </a:p>
      </dsp:txBody>
      <dsp:txXfrm>
        <a:off x="2592001" y="1431588"/>
        <a:ext cx="1356993" cy="794423"/>
      </dsp:txXfrm>
    </dsp:sp>
    <dsp:sp modelId="{0D5433BA-E962-4091-96A0-124032AD1326}">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34806" y="1724162"/>
        <a:ext cx="208713" cy="209275"/>
      </dsp:txXfrm>
    </dsp:sp>
    <dsp:sp modelId="{1D1BBFDB-37C1-4E0D-804D-8A9622E091DE}">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Shrink gene-wise dispersion</a:t>
          </a:r>
          <a:endParaRPr lang="en-US" sz="1600" kern="1200" dirty="0"/>
        </a:p>
      </dsp:txBody>
      <dsp:txXfrm>
        <a:off x="623005" y="1431588"/>
        <a:ext cx="1356993" cy="794423"/>
      </dsp:txXfrm>
    </dsp:sp>
    <dsp:sp modelId="{861DDE0C-AFF8-4806-9F12-0BD5745C47C1}">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96864" y="2374493"/>
        <a:ext cx="209275" cy="208713"/>
      </dsp:txXfrm>
    </dsp:sp>
    <dsp:sp modelId="{107BE6B4-C3D2-4863-A11B-76D8692CE69A}">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GLM fit for each gene</a:t>
          </a:r>
          <a:endParaRPr lang="en-US" sz="1600" kern="1200" dirty="0"/>
        </a:p>
      </dsp:txBody>
      <dsp:txXfrm>
        <a:off x="623005" y="2838014"/>
        <a:ext cx="1356993" cy="794423"/>
      </dsp:txXfrm>
    </dsp:sp>
    <dsp:sp modelId="{C746B5AA-8C3B-4BF6-99D5-79A0A1EFA79B}">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30587"/>
        <a:ext cx="208713" cy="209275"/>
      </dsp:txXfrm>
    </dsp:sp>
    <dsp:sp modelId="{BC496848-5D60-4F7B-99E4-B95FD4E621E4}">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Test for differential expression</a:t>
          </a:r>
        </a:p>
      </dsp:txBody>
      <dsp:txXfrm>
        <a:off x="2592001" y="2838014"/>
        <a:ext cx="1356993" cy="794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E0B9F-1891-4B27-8C46-5AA021B54359}">
      <dsp:nvSpPr>
        <dsp:cNvPr id="0" name=""/>
        <dsp:cNvSpPr/>
      </dsp:nvSpPr>
      <dsp:spPr>
        <a:xfrm>
          <a:off x="598289" y="446"/>
          <a:ext cx="1406425" cy="843855"/>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size factors</a:t>
          </a:r>
          <a:endParaRPr lang="en-US" sz="1600" kern="1200" dirty="0"/>
        </a:p>
      </dsp:txBody>
      <dsp:txXfrm>
        <a:off x="623005" y="25162"/>
        <a:ext cx="1356993" cy="794423"/>
      </dsp:txXfrm>
    </dsp:sp>
    <dsp:sp modelId="{60B6BE07-26F9-413E-8E9A-3137B5BE0B0D}">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7736"/>
        <a:ext cx="208713" cy="209275"/>
      </dsp:txXfrm>
    </dsp:sp>
    <dsp:sp modelId="{2E96EDCB-E947-4931-BD32-E3DCD00B2FB3}">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gene-wise dispersion</a:t>
          </a:r>
          <a:endParaRPr lang="en-US" sz="1600" kern="1200" dirty="0"/>
        </a:p>
      </dsp:txBody>
      <dsp:txXfrm>
        <a:off x="2592001" y="25162"/>
        <a:ext cx="1356993" cy="794423"/>
      </dsp:txXfrm>
    </dsp:sp>
    <dsp:sp modelId="{FA4C9264-A2C6-4626-B62D-D1C4F90971BA}">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165860" y="968067"/>
        <a:ext cx="209275" cy="208713"/>
      </dsp:txXfrm>
    </dsp:sp>
    <dsp:sp modelId="{00C6ABF4-E32D-463F-AB20-2742C6763438}">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Fit curve to gene-wise dispersion</a:t>
          </a:r>
          <a:endParaRPr lang="en-US" sz="1600" kern="1200" dirty="0"/>
        </a:p>
      </dsp:txBody>
      <dsp:txXfrm>
        <a:off x="2592001" y="1431588"/>
        <a:ext cx="1356993" cy="794423"/>
      </dsp:txXfrm>
    </dsp:sp>
    <dsp:sp modelId="{0D5433BA-E962-4091-96A0-124032AD1326}">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34806" y="1724162"/>
        <a:ext cx="208713" cy="209275"/>
      </dsp:txXfrm>
    </dsp:sp>
    <dsp:sp modelId="{1D1BBFDB-37C1-4E0D-804D-8A9622E091DE}">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Shrink gene-wise dispersion</a:t>
          </a:r>
          <a:endParaRPr lang="en-US" sz="1600" kern="1200" dirty="0"/>
        </a:p>
      </dsp:txBody>
      <dsp:txXfrm>
        <a:off x="623005" y="1431588"/>
        <a:ext cx="1356993" cy="794423"/>
      </dsp:txXfrm>
    </dsp:sp>
    <dsp:sp modelId="{861DDE0C-AFF8-4806-9F12-0BD5745C47C1}">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96864" y="2374493"/>
        <a:ext cx="209275" cy="208713"/>
      </dsp:txXfrm>
    </dsp:sp>
    <dsp:sp modelId="{107BE6B4-C3D2-4863-A11B-76D8692CE69A}">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GLM fit for each gene</a:t>
          </a:r>
          <a:endParaRPr lang="en-US" sz="1600" kern="1200" dirty="0"/>
        </a:p>
      </dsp:txBody>
      <dsp:txXfrm>
        <a:off x="623005" y="2838014"/>
        <a:ext cx="1356993" cy="794423"/>
      </dsp:txXfrm>
    </dsp:sp>
    <dsp:sp modelId="{C746B5AA-8C3B-4BF6-99D5-79A0A1EFA79B}">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30587"/>
        <a:ext cx="208713" cy="209275"/>
      </dsp:txXfrm>
    </dsp:sp>
    <dsp:sp modelId="{BC496848-5D60-4F7B-99E4-B95FD4E621E4}">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Test for differential expression</a:t>
          </a:r>
        </a:p>
      </dsp:txBody>
      <dsp:txXfrm>
        <a:off x="2592001" y="2838014"/>
        <a:ext cx="1356993" cy="7944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E0B9F-1891-4B27-8C46-5AA021B54359}">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size factors</a:t>
          </a:r>
          <a:endParaRPr lang="en-US" sz="1600" kern="1200" dirty="0"/>
        </a:p>
      </dsp:txBody>
      <dsp:txXfrm>
        <a:off x="623005" y="25162"/>
        <a:ext cx="1356993" cy="794423"/>
      </dsp:txXfrm>
    </dsp:sp>
    <dsp:sp modelId="{60B6BE07-26F9-413E-8E9A-3137B5BE0B0D}">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7736"/>
        <a:ext cx="208713" cy="209275"/>
      </dsp:txXfrm>
    </dsp:sp>
    <dsp:sp modelId="{2E96EDCB-E947-4931-BD32-E3DCD00B2FB3}">
      <dsp:nvSpPr>
        <dsp:cNvPr id="0" name=""/>
        <dsp:cNvSpPr/>
      </dsp:nvSpPr>
      <dsp:spPr>
        <a:xfrm>
          <a:off x="2567285" y="446"/>
          <a:ext cx="1406425" cy="843855"/>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gene-wise dispersion</a:t>
          </a:r>
          <a:endParaRPr lang="en-US" sz="1600" kern="1200" dirty="0"/>
        </a:p>
      </dsp:txBody>
      <dsp:txXfrm>
        <a:off x="2592001" y="25162"/>
        <a:ext cx="1356993" cy="794423"/>
      </dsp:txXfrm>
    </dsp:sp>
    <dsp:sp modelId="{FA4C9264-A2C6-4626-B62D-D1C4F90971BA}">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165860" y="968067"/>
        <a:ext cx="209275" cy="208713"/>
      </dsp:txXfrm>
    </dsp:sp>
    <dsp:sp modelId="{00C6ABF4-E32D-463F-AB20-2742C6763438}">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Fit curve to gene-wise dispersion</a:t>
          </a:r>
          <a:endParaRPr lang="en-US" sz="1600" kern="1200" dirty="0"/>
        </a:p>
      </dsp:txBody>
      <dsp:txXfrm>
        <a:off x="2592001" y="1431588"/>
        <a:ext cx="1356993" cy="794423"/>
      </dsp:txXfrm>
    </dsp:sp>
    <dsp:sp modelId="{0D5433BA-E962-4091-96A0-124032AD1326}">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34806" y="1724162"/>
        <a:ext cx="208713" cy="209275"/>
      </dsp:txXfrm>
    </dsp:sp>
    <dsp:sp modelId="{1D1BBFDB-37C1-4E0D-804D-8A9622E091DE}">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Shrink gene-wise dispersion</a:t>
          </a:r>
          <a:endParaRPr lang="en-US" sz="1600" kern="1200" dirty="0"/>
        </a:p>
      </dsp:txBody>
      <dsp:txXfrm>
        <a:off x="623005" y="1431588"/>
        <a:ext cx="1356993" cy="794423"/>
      </dsp:txXfrm>
    </dsp:sp>
    <dsp:sp modelId="{861DDE0C-AFF8-4806-9F12-0BD5745C47C1}">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96864" y="2374493"/>
        <a:ext cx="209275" cy="208713"/>
      </dsp:txXfrm>
    </dsp:sp>
    <dsp:sp modelId="{107BE6B4-C3D2-4863-A11B-76D8692CE69A}">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GLM fit for each gene</a:t>
          </a:r>
          <a:endParaRPr lang="en-US" sz="1600" kern="1200" dirty="0"/>
        </a:p>
      </dsp:txBody>
      <dsp:txXfrm>
        <a:off x="623005" y="2838014"/>
        <a:ext cx="1356993" cy="794423"/>
      </dsp:txXfrm>
    </dsp:sp>
    <dsp:sp modelId="{C746B5AA-8C3B-4BF6-99D5-79A0A1EFA79B}">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30587"/>
        <a:ext cx="208713" cy="209275"/>
      </dsp:txXfrm>
    </dsp:sp>
    <dsp:sp modelId="{BC496848-5D60-4F7B-99E4-B95FD4E621E4}">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Test for differential expression</a:t>
          </a:r>
        </a:p>
      </dsp:txBody>
      <dsp:txXfrm>
        <a:off x="2592001" y="2838014"/>
        <a:ext cx="1356993" cy="7944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E0B9F-1891-4B27-8C46-5AA021B54359}">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size factors</a:t>
          </a:r>
          <a:endParaRPr lang="en-US" sz="1600" kern="1200" dirty="0"/>
        </a:p>
      </dsp:txBody>
      <dsp:txXfrm>
        <a:off x="623005" y="25162"/>
        <a:ext cx="1356993" cy="794423"/>
      </dsp:txXfrm>
    </dsp:sp>
    <dsp:sp modelId="{60B6BE07-26F9-413E-8E9A-3137B5BE0B0D}">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7736"/>
        <a:ext cx="208713" cy="209275"/>
      </dsp:txXfrm>
    </dsp:sp>
    <dsp:sp modelId="{2E96EDCB-E947-4931-BD32-E3DCD00B2FB3}">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gene-wise dispersion</a:t>
          </a:r>
          <a:endParaRPr lang="en-US" sz="1600" kern="1200" dirty="0"/>
        </a:p>
      </dsp:txBody>
      <dsp:txXfrm>
        <a:off x="2592001" y="25162"/>
        <a:ext cx="1356993" cy="794423"/>
      </dsp:txXfrm>
    </dsp:sp>
    <dsp:sp modelId="{FA4C9264-A2C6-4626-B62D-D1C4F90971BA}">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165860" y="968067"/>
        <a:ext cx="209275" cy="208713"/>
      </dsp:txXfrm>
    </dsp:sp>
    <dsp:sp modelId="{00C6ABF4-E32D-463F-AB20-2742C6763438}">
      <dsp:nvSpPr>
        <dsp:cNvPr id="0" name=""/>
        <dsp:cNvSpPr/>
      </dsp:nvSpPr>
      <dsp:spPr>
        <a:xfrm>
          <a:off x="2567285" y="1406872"/>
          <a:ext cx="1406425" cy="843855"/>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Fit curve to gene-wise dispersion</a:t>
          </a:r>
          <a:endParaRPr lang="en-US" sz="1600" kern="1200" dirty="0"/>
        </a:p>
      </dsp:txBody>
      <dsp:txXfrm>
        <a:off x="2592001" y="1431588"/>
        <a:ext cx="1356993" cy="794423"/>
      </dsp:txXfrm>
    </dsp:sp>
    <dsp:sp modelId="{0D5433BA-E962-4091-96A0-124032AD1326}">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34806" y="1724162"/>
        <a:ext cx="208713" cy="209275"/>
      </dsp:txXfrm>
    </dsp:sp>
    <dsp:sp modelId="{1D1BBFDB-37C1-4E0D-804D-8A9622E091DE}">
      <dsp:nvSpPr>
        <dsp:cNvPr id="0" name=""/>
        <dsp:cNvSpPr/>
      </dsp:nvSpPr>
      <dsp:spPr>
        <a:xfrm>
          <a:off x="598289"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Shrink gene-wise dispersion</a:t>
          </a:r>
          <a:endParaRPr lang="en-US" sz="1600" kern="1200" dirty="0"/>
        </a:p>
      </dsp:txBody>
      <dsp:txXfrm>
        <a:off x="623005" y="1431588"/>
        <a:ext cx="1356993" cy="794423"/>
      </dsp:txXfrm>
    </dsp:sp>
    <dsp:sp modelId="{861DDE0C-AFF8-4806-9F12-0BD5745C47C1}">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96864" y="2374493"/>
        <a:ext cx="209275" cy="208713"/>
      </dsp:txXfrm>
    </dsp:sp>
    <dsp:sp modelId="{107BE6B4-C3D2-4863-A11B-76D8692CE69A}">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GLM fit for each gene</a:t>
          </a:r>
          <a:endParaRPr lang="en-US" sz="1600" kern="1200" dirty="0"/>
        </a:p>
      </dsp:txBody>
      <dsp:txXfrm>
        <a:off x="623005" y="2838014"/>
        <a:ext cx="1356993" cy="794423"/>
      </dsp:txXfrm>
    </dsp:sp>
    <dsp:sp modelId="{C746B5AA-8C3B-4BF6-99D5-79A0A1EFA79B}">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30587"/>
        <a:ext cx="208713" cy="209275"/>
      </dsp:txXfrm>
    </dsp:sp>
    <dsp:sp modelId="{BC496848-5D60-4F7B-99E4-B95FD4E621E4}">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Test for differential expression</a:t>
          </a:r>
        </a:p>
      </dsp:txBody>
      <dsp:txXfrm>
        <a:off x="2592001" y="2838014"/>
        <a:ext cx="1356993" cy="7944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E0B9F-1891-4B27-8C46-5AA021B54359}">
      <dsp:nvSpPr>
        <dsp:cNvPr id="0" name=""/>
        <dsp:cNvSpPr/>
      </dsp:nvSpPr>
      <dsp:spPr>
        <a:xfrm>
          <a:off x="598289"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size factors</a:t>
          </a:r>
          <a:endParaRPr lang="en-US" sz="1600" kern="1200" dirty="0"/>
        </a:p>
      </dsp:txBody>
      <dsp:txXfrm>
        <a:off x="623005" y="25162"/>
        <a:ext cx="1356993" cy="794423"/>
      </dsp:txXfrm>
    </dsp:sp>
    <dsp:sp modelId="{60B6BE07-26F9-413E-8E9A-3137B5BE0B0D}">
      <dsp:nvSpPr>
        <dsp:cNvPr id="0" name=""/>
        <dsp:cNvSpPr/>
      </dsp:nvSpPr>
      <dsp:spPr>
        <a:xfrm>
          <a:off x="2128480" y="2479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7736"/>
        <a:ext cx="208713" cy="209275"/>
      </dsp:txXfrm>
    </dsp:sp>
    <dsp:sp modelId="{2E96EDCB-E947-4931-BD32-E3DCD00B2FB3}">
      <dsp:nvSpPr>
        <dsp:cNvPr id="0" name=""/>
        <dsp:cNvSpPr/>
      </dsp:nvSpPr>
      <dsp:spPr>
        <a:xfrm>
          <a:off x="2567285" y="446"/>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Estimate gene-wise dispersion</a:t>
          </a:r>
          <a:endParaRPr lang="en-US" sz="1600" kern="1200" dirty="0"/>
        </a:p>
      </dsp:txBody>
      <dsp:txXfrm>
        <a:off x="2592001" y="25162"/>
        <a:ext cx="1356993" cy="794423"/>
      </dsp:txXfrm>
    </dsp:sp>
    <dsp:sp modelId="{FA4C9264-A2C6-4626-B62D-D1C4F90971BA}">
      <dsp:nvSpPr>
        <dsp:cNvPr id="0" name=""/>
        <dsp:cNvSpPr/>
      </dsp:nvSpPr>
      <dsp:spPr>
        <a:xfrm rot="5400000">
          <a:off x="3121416" y="942751"/>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3165860" y="968067"/>
        <a:ext cx="209275" cy="208713"/>
      </dsp:txXfrm>
    </dsp:sp>
    <dsp:sp modelId="{00C6ABF4-E32D-463F-AB20-2742C6763438}">
      <dsp:nvSpPr>
        <dsp:cNvPr id="0" name=""/>
        <dsp:cNvSpPr/>
      </dsp:nvSpPr>
      <dsp:spPr>
        <a:xfrm>
          <a:off x="2567285" y="1406872"/>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Fit curve to gene-wise dispersion</a:t>
          </a:r>
          <a:endParaRPr lang="en-US" sz="1600" kern="1200" dirty="0"/>
        </a:p>
      </dsp:txBody>
      <dsp:txXfrm>
        <a:off x="2592001" y="1431588"/>
        <a:ext cx="1356993" cy="794423"/>
      </dsp:txXfrm>
    </dsp:sp>
    <dsp:sp modelId="{0D5433BA-E962-4091-96A0-124032AD1326}">
      <dsp:nvSpPr>
        <dsp:cNvPr id="0" name=""/>
        <dsp:cNvSpPr/>
      </dsp:nvSpPr>
      <dsp:spPr>
        <a:xfrm rot="10800000">
          <a:off x="2145357" y="1654403"/>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34806" y="1724162"/>
        <a:ext cx="208713" cy="209275"/>
      </dsp:txXfrm>
    </dsp:sp>
    <dsp:sp modelId="{1D1BBFDB-37C1-4E0D-804D-8A9622E091DE}">
      <dsp:nvSpPr>
        <dsp:cNvPr id="0" name=""/>
        <dsp:cNvSpPr/>
      </dsp:nvSpPr>
      <dsp:spPr>
        <a:xfrm>
          <a:off x="598289" y="1406872"/>
          <a:ext cx="1406425" cy="843855"/>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Shrink gene-wise dispersion</a:t>
          </a:r>
          <a:endParaRPr lang="en-US" sz="1600" kern="1200" dirty="0"/>
        </a:p>
      </dsp:txBody>
      <dsp:txXfrm>
        <a:off x="623005" y="1431588"/>
        <a:ext cx="1356993" cy="794423"/>
      </dsp:txXfrm>
    </dsp:sp>
    <dsp:sp modelId="{861DDE0C-AFF8-4806-9F12-0BD5745C47C1}">
      <dsp:nvSpPr>
        <dsp:cNvPr id="0" name=""/>
        <dsp:cNvSpPr/>
      </dsp:nvSpPr>
      <dsp:spPr>
        <a:xfrm rot="5400000">
          <a:off x="1152420" y="2349177"/>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96864" y="2374493"/>
        <a:ext cx="209275" cy="208713"/>
      </dsp:txXfrm>
    </dsp:sp>
    <dsp:sp modelId="{107BE6B4-C3D2-4863-A11B-76D8692CE69A}">
      <dsp:nvSpPr>
        <dsp:cNvPr id="0" name=""/>
        <dsp:cNvSpPr/>
      </dsp:nvSpPr>
      <dsp:spPr>
        <a:xfrm>
          <a:off x="598289"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GLM fit for each gene</a:t>
          </a:r>
          <a:endParaRPr lang="en-US" sz="1600" kern="1200" dirty="0"/>
        </a:p>
      </dsp:txBody>
      <dsp:txXfrm>
        <a:off x="623005" y="2838014"/>
        <a:ext cx="1356993" cy="794423"/>
      </dsp:txXfrm>
    </dsp:sp>
    <dsp:sp modelId="{C746B5AA-8C3B-4BF6-99D5-79A0A1EFA79B}">
      <dsp:nvSpPr>
        <dsp:cNvPr id="0" name=""/>
        <dsp:cNvSpPr/>
      </dsp:nvSpPr>
      <dsp:spPr>
        <a:xfrm>
          <a:off x="2128480" y="3060828"/>
          <a:ext cx="298162" cy="3487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28480" y="3130587"/>
        <a:ext cx="208713" cy="209275"/>
      </dsp:txXfrm>
    </dsp:sp>
    <dsp:sp modelId="{BC496848-5D60-4F7B-99E4-B95FD4E621E4}">
      <dsp:nvSpPr>
        <dsp:cNvPr id="0" name=""/>
        <dsp:cNvSpPr/>
      </dsp:nvSpPr>
      <dsp:spPr>
        <a:xfrm>
          <a:off x="2567285" y="2813298"/>
          <a:ext cx="1406425" cy="8438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Arial"/>
            </a:rPr>
            <a:t>Test for differential expression</a:t>
          </a:r>
        </a:p>
      </dsp:txBody>
      <dsp:txXfrm>
        <a:off x="2592001" y="2838014"/>
        <a:ext cx="1356993" cy="7944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E0B9F-1891-4B27-8C46-5AA021B54359}">
      <dsp:nvSpPr>
        <dsp:cNvPr id="0" name=""/>
        <dsp:cNvSpPr/>
      </dsp:nvSpPr>
      <dsp:spPr>
        <a:xfrm>
          <a:off x="530585" y="1001"/>
          <a:ext cx="789526" cy="473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Arial"/>
            </a:rPr>
            <a:t>Estimate size factors</a:t>
          </a:r>
          <a:endParaRPr lang="en-US" sz="900" kern="1200" dirty="0"/>
        </a:p>
      </dsp:txBody>
      <dsp:txXfrm>
        <a:off x="544460" y="14876"/>
        <a:ext cx="761776" cy="445966"/>
      </dsp:txXfrm>
    </dsp:sp>
    <dsp:sp modelId="{60B6BE07-26F9-413E-8E9A-3137B5BE0B0D}">
      <dsp:nvSpPr>
        <dsp:cNvPr id="0" name=""/>
        <dsp:cNvSpPr/>
      </dsp:nvSpPr>
      <dsp:spPr>
        <a:xfrm>
          <a:off x="1389590" y="139958"/>
          <a:ext cx="167379" cy="195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389590" y="179118"/>
        <a:ext cx="117165" cy="117482"/>
      </dsp:txXfrm>
    </dsp:sp>
    <dsp:sp modelId="{2E96EDCB-E947-4931-BD32-E3DCD00B2FB3}">
      <dsp:nvSpPr>
        <dsp:cNvPr id="0" name=""/>
        <dsp:cNvSpPr/>
      </dsp:nvSpPr>
      <dsp:spPr>
        <a:xfrm>
          <a:off x="1635922" y="1001"/>
          <a:ext cx="789526" cy="473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Arial"/>
            </a:rPr>
            <a:t>Estimate gene-wise dispersion</a:t>
          </a:r>
          <a:endParaRPr lang="en-US" sz="900" kern="1200" dirty="0"/>
        </a:p>
      </dsp:txBody>
      <dsp:txXfrm>
        <a:off x="1649797" y="14876"/>
        <a:ext cx="761776" cy="445966"/>
      </dsp:txXfrm>
    </dsp:sp>
    <dsp:sp modelId="{FA4C9264-A2C6-4626-B62D-D1C4F90971BA}">
      <dsp:nvSpPr>
        <dsp:cNvPr id="0" name=""/>
        <dsp:cNvSpPr/>
      </dsp:nvSpPr>
      <dsp:spPr>
        <a:xfrm rot="5400000">
          <a:off x="1946996" y="529984"/>
          <a:ext cx="167379" cy="195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971945" y="544195"/>
        <a:ext cx="117482" cy="117165"/>
      </dsp:txXfrm>
    </dsp:sp>
    <dsp:sp modelId="{00C6ABF4-E32D-463F-AB20-2742C6763438}">
      <dsp:nvSpPr>
        <dsp:cNvPr id="0" name=""/>
        <dsp:cNvSpPr/>
      </dsp:nvSpPr>
      <dsp:spPr>
        <a:xfrm>
          <a:off x="1635922" y="790528"/>
          <a:ext cx="789526" cy="473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Arial"/>
            </a:rPr>
            <a:t>Fit curve to gene-wise dispersion</a:t>
          </a:r>
          <a:endParaRPr lang="en-US" sz="900" kern="1200" dirty="0"/>
        </a:p>
      </dsp:txBody>
      <dsp:txXfrm>
        <a:off x="1649797" y="804403"/>
        <a:ext cx="761776" cy="445966"/>
      </dsp:txXfrm>
    </dsp:sp>
    <dsp:sp modelId="{0D5433BA-E962-4091-96A0-124032AD1326}">
      <dsp:nvSpPr>
        <dsp:cNvPr id="0" name=""/>
        <dsp:cNvSpPr/>
      </dsp:nvSpPr>
      <dsp:spPr>
        <a:xfrm rot="10800000">
          <a:off x="1399064" y="929485"/>
          <a:ext cx="167379" cy="195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449278" y="968645"/>
        <a:ext cx="117165" cy="117482"/>
      </dsp:txXfrm>
    </dsp:sp>
    <dsp:sp modelId="{1D1BBFDB-37C1-4E0D-804D-8A9622E091DE}">
      <dsp:nvSpPr>
        <dsp:cNvPr id="0" name=""/>
        <dsp:cNvSpPr/>
      </dsp:nvSpPr>
      <dsp:spPr>
        <a:xfrm>
          <a:off x="530585" y="790528"/>
          <a:ext cx="789526" cy="473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Arial"/>
            </a:rPr>
            <a:t>Shrink gene-wise dispersion</a:t>
          </a:r>
          <a:endParaRPr lang="en-US" sz="900" kern="1200" dirty="0"/>
        </a:p>
      </dsp:txBody>
      <dsp:txXfrm>
        <a:off x="544460" y="804403"/>
        <a:ext cx="761776" cy="445966"/>
      </dsp:txXfrm>
    </dsp:sp>
    <dsp:sp modelId="{861DDE0C-AFF8-4806-9F12-0BD5745C47C1}">
      <dsp:nvSpPr>
        <dsp:cNvPr id="0" name=""/>
        <dsp:cNvSpPr/>
      </dsp:nvSpPr>
      <dsp:spPr>
        <a:xfrm rot="5400000">
          <a:off x="841658" y="1319511"/>
          <a:ext cx="167379" cy="195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866607" y="1333722"/>
        <a:ext cx="117482" cy="117165"/>
      </dsp:txXfrm>
    </dsp:sp>
    <dsp:sp modelId="{107BE6B4-C3D2-4863-A11B-76D8692CE69A}">
      <dsp:nvSpPr>
        <dsp:cNvPr id="0" name=""/>
        <dsp:cNvSpPr/>
      </dsp:nvSpPr>
      <dsp:spPr>
        <a:xfrm>
          <a:off x="530585" y="1580055"/>
          <a:ext cx="789526" cy="47371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Arial"/>
            </a:rPr>
            <a:t>GLM fit for each gene</a:t>
          </a:r>
          <a:endParaRPr lang="en-US" sz="900" kern="1200" dirty="0"/>
        </a:p>
      </dsp:txBody>
      <dsp:txXfrm>
        <a:off x="544460" y="1593930"/>
        <a:ext cx="761776" cy="445966"/>
      </dsp:txXfrm>
    </dsp:sp>
    <dsp:sp modelId="{C746B5AA-8C3B-4BF6-99D5-79A0A1EFA79B}">
      <dsp:nvSpPr>
        <dsp:cNvPr id="0" name=""/>
        <dsp:cNvSpPr/>
      </dsp:nvSpPr>
      <dsp:spPr>
        <a:xfrm>
          <a:off x="1389590" y="1719012"/>
          <a:ext cx="167379" cy="1958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389590" y="1758172"/>
        <a:ext cx="117165" cy="117482"/>
      </dsp:txXfrm>
    </dsp:sp>
    <dsp:sp modelId="{BC496848-5D60-4F7B-99E4-B95FD4E621E4}">
      <dsp:nvSpPr>
        <dsp:cNvPr id="0" name=""/>
        <dsp:cNvSpPr/>
      </dsp:nvSpPr>
      <dsp:spPr>
        <a:xfrm>
          <a:off x="1635922" y="1580055"/>
          <a:ext cx="789526" cy="47371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latin typeface="Arial"/>
            </a:rPr>
            <a:t>Test for differential expression</a:t>
          </a:r>
        </a:p>
      </dsp:txBody>
      <dsp:txXfrm>
        <a:off x="1649797" y="1593930"/>
        <a:ext cx="761776" cy="44596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houghtco.com/probability-distribution-312656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Poisson_distribu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Negative_binomial_distribu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2298825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5" name="Google Shape;19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0" name="Google Shape;2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dd6be16d8c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dd6be16d8c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1dd6be16d8c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dd6be16d8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dd6be16d8c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1dd6be16d8c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dd6be16d8c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dd6be16d8c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dd6be16d8c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when calculating TPM, the only difference is that you normalize for gene length first, and then normalize for sequencing depth second. However, the effects of this difference are quite profound.</a:t>
            </a:r>
          </a:p>
          <a:p>
            <a:r>
              <a:rPr lang="en-US" dirty="0"/>
              <a:t>When you use TPM, the sum of all TPMs in each sample are the same. This makes it easier to compare the proportion of reads that mapped to a gene in each sample. </a:t>
            </a:r>
          </a:p>
          <a:p>
            <a:r>
              <a:rPr lang="en-US" dirty="0"/>
              <a:t>In contrast, with RPKM and FPKM, the sum of the normalized reads in each sample may be different, and this makes it harder to compare samples directly.</a:t>
            </a:r>
          </a:p>
          <a:p>
            <a:endParaRPr lang="en-US" dirty="0"/>
          </a:p>
          <a:p>
            <a:r>
              <a:rPr lang="en-US" dirty="0"/>
              <a:t>The direct comparison of RPKM and TPM across samples is meaningful only when there are equal total RNAs between compared samples and the distribution of RNA populations are close to each other. </a:t>
            </a:r>
          </a:p>
          <a:p>
            <a:r>
              <a:rPr lang="en-US" dirty="0"/>
              <a:t>FPKM values can appear different between samples even if the true expression level is the same. This is because FPKM values depend on the relative abundance of transcripts in a sample</a:t>
            </a:r>
          </a:p>
          <a:p>
            <a:endParaRPr lang="en-US" dirty="0"/>
          </a:p>
          <a:p>
            <a:r>
              <a:rPr lang="en-US" dirty="0"/>
              <a:t>Thus, under both natural and experimental conditions, the critical assumption that cells produce similar levels of RNA/cell between cell types, disease states or developmental stages is not always valid.</a:t>
            </a:r>
          </a:p>
          <a:p>
            <a:r>
              <a:rPr lang="en-US" dirty="0"/>
              <a:t>Its important to control for RNA extraction, library preparation, and RNA abundance when comparing samples.</a:t>
            </a: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A6A26182-E58C-0D79-C3D1-4DA2BD5EA8B4}"/>
            </a:ext>
          </a:extLst>
        </p:cNvPr>
        <p:cNvGrpSpPr/>
        <p:nvPr/>
      </p:nvGrpSpPr>
      <p:grpSpPr>
        <a:xfrm>
          <a:off x="0" y="0"/>
          <a:ext cx="0" cy="0"/>
          <a:chOff x="0" y="0"/>
          <a:chExt cx="0" cy="0"/>
        </a:xfrm>
      </p:grpSpPr>
      <p:sp>
        <p:nvSpPr>
          <p:cNvPr id="170" name="Google Shape;170;p6:notes">
            <a:extLst>
              <a:ext uri="{FF2B5EF4-FFF2-40B4-BE49-F238E27FC236}">
                <a16:creationId xmlns:a16="http://schemas.microsoft.com/office/drawing/2014/main" id="{3DA49E99-B5B3-2B0D-FAEE-5BBCB33DF2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a:extLst>
              <a:ext uri="{FF2B5EF4-FFF2-40B4-BE49-F238E27FC236}">
                <a16:creationId xmlns:a16="http://schemas.microsoft.com/office/drawing/2014/main" id="{02C0F07A-8827-9FB2-436B-39F3A6F67CB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solidFill>
                  <a:schemeClr val="tx1"/>
                </a:solidFill>
              </a:rPr>
              <a:t>https://wiki.illinois.edu/wiki/display/HPCBio/Fall+RNA-Seq+Workshop</a:t>
            </a:r>
            <a:endParaRPr sz="1200" dirty="0">
              <a:solidFill>
                <a:schemeClr val="tx1"/>
              </a:solidFill>
            </a:endParaRPr>
          </a:p>
          <a:p>
            <a:pPr marL="0" lvl="0" indent="0" algn="l" rtl="0">
              <a:spcBef>
                <a:spcPts val="0"/>
              </a:spcBef>
              <a:spcAft>
                <a:spcPts val="0"/>
              </a:spcAft>
              <a:buNone/>
            </a:pPr>
            <a:r>
              <a:rPr lang="en-US" dirty="0"/>
              <a:t>https://rnaseq.uoregon.edu/#exp-design</a:t>
            </a:r>
            <a:endParaRPr dirty="0"/>
          </a:p>
        </p:txBody>
      </p:sp>
    </p:spTree>
    <p:extLst>
      <p:ext uri="{BB962C8B-B14F-4D97-AF65-F5344CB8AC3E}">
        <p14:creationId xmlns:p14="http://schemas.microsoft.com/office/powerpoint/2010/main" val="149924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a:buChar char="-"/>
            </a:pPr>
            <a:r>
              <a:rPr lang="en-US" dirty="0"/>
              <a:t>The mean expression level of </a:t>
            </a:r>
            <a:r>
              <a:rPr lang="en-US" dirty="0" err="1"/>
              <a:t>GeneA</a:t>
            </a:r>
            <a:r>
              <a:rPr lang="en-US" dirty="0"/>
              <a:t> for the ‘treated’ group is twice as large as the mean expression level for the ‘untreated’ group. But is the difference in expression </a:t>
            </a:r>
            <a:r>
              <a:rPr lang="en-US" b="1" dirty="0"/>
              <a:t>between groups</a:t>
            </a:r>
            <a:r>
              <a:rPr lang="en-US" dirty="0"/>
              <a:t> significant given the amount of variation observed </a:t>
            </a:r>
            <a:r>
              <a:rPr lang="en-US" b="1" dirty="0"/>
              <a:t>within groups</a:t>
            </a:r>
            <a:r>
              <a:rPr lang="en-US" dirty="0"/>
              <a:t> (across replicates)?</a:t>
            </a:r>
            <a:endParaRPr lang="en-US"/>
          </a:p>
          <a:p>
            <a:pPr>
              <a:buFont typeface="Calibri"/>
              <a:buChar char="-"/>
            </a:pPr>
            <a:r>
              <a:rPr lang="en-US" dirty="0"/>
              <a:t>It is possible that the difference is not actually significant. We need to take into account the variation in the data (and where it might be coming from) when determining whether genes are differentially expressed.</a:t>
            </a:r>
          </a:p>
          <a:p>
            <a:pPr>
              <a:buFont typeface="Calibri"/>
              <a:buChar char="-"/>
            </a:pPr>
            <a:endParaRPr lang="en-US" dirty="0"/>
          </a:p>
          <a:p>
            <a:pPr marL="228600" indent="0"/>
            <a:r>
              <a:rPr lang="en-US" dirty="0"/>
              <a:t>Source: https://hbctraining.github.io/DGE_workshop_salmon_online/lessons/01c_RNAseq_count_distribution.html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6118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dd6be16d8c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dd6be16d8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1dd6be16d8c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https://www.thoughtco.com/negative-binomial-distribution-4091991</a:t>
            </a:r>
            <a:endParaRPr dirty="0"/>
          </a:p>
          <a:p>
            <a:pPr marL="0" indent="0"/>
            <a:r>
              <a:rPr lang="en-US" sz="1200" b="0" i="0" dirty="0">
                <a:solidFill>
                  <a:schemeClr val="dk1"/>
                </a:solidFill>
                <a:latin typeface="Calibri"/>
                <a:ea typeface="Calibri"/>
                <a:cs typeface="Calibri"/>
                <a:sym typeface="Calibri"/>
              </a:rPr>
              <a:t>The negative binomial distribution is a </a:t>
            </a:r>
            <a:r>
              <a:rPr lang="en-US" sz="1200" b="0" i="0" u="sng" strike="noStrik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probability distribution</a:t>
            </a:r>
            <a:r>
              <a:rPr lang="en-US" sz="1200" b="0" i="0" dirty="0">
                <a:solidFill>
                  <a:schemeClr val="dk1"/>
                </a:solidFill>
                <a:latin typeface="Calibri"/>
                <a:ea typeface="Calibri"/>
                <a:cs typeface="Calibri"/>
                <a:sym typeface="Calibri"/>
              </a:rPr>
              <a:t> that is used with discrete random variables. </a:t>
            </a:r>
            <a:r>
              <a:rPr lang="en-US" dirty="0"/>
              <a:t>In a binomial </a:t>
            </a:r>
            <a:r>
              <a:rPr lang="en-US" b="0" i="0" dirty="0">
                <a:sym typeface="Calibri"/>
              </a:rPr>
              <a:t>distribution</a:t>
            </a:r>
            <a:r>
              <a:rPr lang="en-US" dirty="0"/>
              <a:t>, you count</a:t>
            </a:r>
            <a:r>
              <a:rPr lang="en-US" b="0" i="0" dirty="0">
                <a:sym typeface="Calibri"/>
              </a:rPr>
              <a:t> the number of </a:t>
            </a:r>
            <a:r>
              <a:rPr lang="en-US" dirty="0"/>
              <a:t>successes </a:t>
            </a:r>
            <a:r>
              <a:rPr lang="en-US" b="0" i="0" dirty="0">
                <a:sym typeface="Calibri"/>
              </a:rPr>
              <a:t>in a </a:t>
            </a:r>
            <a:r>
              <a:rPr lang="en-US" dirty="0"/>
              <a:t>fixed </a:t>
            </a:r>
            <a:r>
              <a:rPr lang="en-US" b="0" i="0" dirty="0">
                <a:sym typeface="Calibri"/>
              </a:rPr>
              <a:t>number of </a:t>
            </a:r>
            <a:r>
              <a:rPr lang="en-US" dirty="0"/>
              <a:t>trials</a:t>
            </a:r>
            <a:r>
              <a:rPr lang="en-US" b="0" i="0" dirty="0">
                <a:sym typeface="Calibri"/>
              </a:rPr>
              <a:t>, </a:t>
            </a:r>
            <a:r>
              <a:rPr lang="en-US" dirty="0"/>
              <a:t>while in a </a:t>
            </a:r>
            <a:r>
              <a:rPr lang="en-US" b="0" i="0" dirty="0">
                <a:sym typeface="Calibri"/>
              </a:rPr>
              <a:t>negative binomial distribution</a:t>
            </a:r>
            <a:r>
              <a:rPr lang="en-US" dirty="0"/>
              <a:t>, you count the number of trials needed</a:t>
            </a:r>
            <a:r>
              <a:rPr lang="en-US" b="0" i="0" dirty="0">
                <a:sym typeface="Calibri"/>
              </a:rPr>
              <a:t> to </a:t>
            </a:r>
            <a:r>
              <a:rPr lang="en-US" dirty="0"/>
              <a:t>achieve a fixed number of successes.</a:t>
            </a:r>
            <a:r>
              <a:rPr lang="en-US" sz="1200" b="0" i="0" dirty="0">
                <a:solidFill>
                  <a:schemeClr val="dk1"/>
                </a:solidFill>
                <a:latin typeface="Calibri"/>
                <a:ea typeface="Calibri"/>
                <a:cs typeface="Calibri"/>
                <a:sym typeface="Calibri"/>
              </a:rPr>
              <a:t> </a:t>
            </a:r>
            <a:r>
              <a:rPr lang="en-US" b="1" dirty="0"/>
              <a:t>Binomial:</a:t>
            </a:r>
            <a:r>
              <a:rPr lang="en-US" dirty="0"/>
              <a:t> Flipping a coin 10 times and counting how many heads you get. </a:t>
            </a:r>
            <a:r>
              <a:rPr lang="en-US" b="1" dirty="0"/>
              <a:t>Negative binomial:</a:t>
            </a:r>
            <a:r>
              <a:rPr lang="en-US" dirty="0"/>
              <a:t> Flipping a coin until you get 3 heads, and counting how many flips it took to reach that number of heads</a:t>
            </a:r>
          </a:p>
          <a:p>
            <a:pPr marL="0" indent="0"/>
            <a:r>
              <a:rPr lang="en-US" dirty="0"/>
              <a:t> </a:t>
            </a:r>
            <a:r>
              <a:rPr lang="en-US" sz="1200" b="0" i="0" dirty="0">
                <a:solidFill>
                  <a:schemeClr val="dk1"/>
                </a:solidFill>
                <a:latin typeface="Calibri"/>
                <a:ea typeface="Calibri"/>
                <a:cs typeface="Calibri"/>
                <a:sym typeface="Calibri"/>
              </a:rPr>
              <a:t>In addition, this distribution generalizes the geometric distribution.</a:t>
            </a:r>
            <a:r>
              <a:rPr lang="en-US" dirty="0"/>
              <a:t> Geometric distribution is a special case of a negative binomial distribution where you only need to wait for one success to occur.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har char="•"/>
            </a:pPr>
            <a:r>
              <a:rPr lang="en-US" dirty="0"/>
              <a:t>-Counts do not follow a normal distribution </a:t>
            </a:r>
          </a:p>
          <a:p>
            <a:pPr marL="285750" indent="-285750">
              <a:buChar char="•"/>
            </a:pPr>
            <a:r>
              <a:rPr lang="en-US" dirty="0"/>
              <a:t>-Poisson which assumes mean is equal to variance</a:t>
            </a:r>
          </a:p>
          <a:p>
            <a:pPr marL="285750" indent="-285750">
              <a:buChar char="•"/>
            </a:pPr>
            <a:r>
              <a:rPr lang="en-US" dirty="0"/>
              <a:t>-Variance refers to the spread between numbers in a data set. More specifically, variance measures how far each number in the set is from the mean and thus from every other number in the set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8674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a:t>
            </a:r>
            <a:r>
              <a:rPr lang="en-US" dirty="0"/>
              <a:t>https://hbctraining.github.io/DGE_workshop_salmon_online/lessons/01c_RNAseq_count_distribution.html</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9526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t>Script: </a:t>
            </a:r>
            <a:endParaRPr dirty="0"/>
          </a:p>
          <a:p>
            <a:pPr marL="285750" indent="-285750">
              <a:buFont typeface="Calibri"/>
              <a:buChar char="-"/>
            </a:pPr>
            <a:r>
              <a:rPr lang="en-US" dirty="0"/>
              <a:t>Negative binomial which does not assume mean is equal to variance, and takes into account dispersion. </a:t>
            </a:r>
            <a:endParaRPr sz="1200" b="0" i="0" dirty="0">
              <a:solidFill>
                <a:schemeClr val="dk1"/>
              </a:solidFill>
              <a:latin typeface="Calibri"/>
              <a:ea typeface="Calibri"/>
              <a:cs typeface="Calibri"/>
            </a:endParaRPr>
          </a:p>
          <a:p>
            <a:pPr marL="285750" indent="-285750">
              <a:buFont typeface="Calibri"/>
              <a:buChar char="-"/>
            </a:pPr>
            <a:r>
              <a:rPr lang="en-US" dirty="0"/>
              <a:t>If the proportions of mRNA stayed exactly constant between the biological replicates for a sample group, we could expect a Poisson distribution (where mean == variance). However, we always expect some amount of variability between replicates (we’ll discuss this in more detail later in the lesson). Alternatively, if we continued to add more replicates (i.e. &gt; 20) we should eventually see the scatter start to reduce and the high expression data points move closer to the red line. So in theory, if we had enough replicates we could use the Poisson.</a:t>
            </a:r>
          </a:p>
          <a:p>
            <a:pPr marL="285750" indent="-285750">
              <a:buFont typeface="Calibri"/>
              <a:buChar char="-"/>
            </a:pPr>
            <a:r>
              <a:rPr lang="en-US" dirty="0"/>
              <a:t>The distribution that fits RNA-seq data best, given this type of variability between replicates, is the Negative Binomial. Essentially, </a:t>
            </a:r>
            <a:r>
              <a:rPr lang="en-US" b="1" dirty="0"/>
              <a:t>the Negative Binomial is a good approximation for data where the mean &lt; variance</a:t>
            </a:r>
            <a:r>
              <a:rPr lang="en-US" dirty="0"/>
              <a:t>, as is the case with RNA-Seq count data.</a:t>
            </a:r>
          </a:p>
          <a:p>
            <a:pPr marL="285750" indent="-285750">
              <a:buFont typeface="Calibri"/>
              <a:buChar char="-"/>
            </a:pPr>
            <a:r>
              <a:rPr lang="en-US" dirty="0"/>
              <a:t>Additional replicates: as you add more data, you get increasingly precise estimates of group means, and ultimately greater confidence in the ability to reliably distinguish differences between sample classes.</a:t>
            </a:r>
          </a:p>
          <a:p>
            <a:pPr marL="0" indent="0"/>
            <a:endParaRPr lang="en-US" dirty="0"/>
          </a:p>
          <a:p>
            <a:pPr marL="0" indent="0"/>
            <a:endParaRPr lang="en-US" dirty="0"/>
          </a:p>
          <a:p>
            <a:pPr marL="0" lvl="0" indent="0" algn="l" rtl="0">
              <a:spcBef>
                <a:spcPts val="0"/>
              </a:spcBef>
              <a:spcAft>
                <a:spcPts val="0"/>
              </a:spcAft>
              <a:buNone/>
            </a:pPr>
            <a:r>
              <a:rPr lang="en-US" dirty="0"/>
              <a:t>Figure and information:</a:t>
            </a:r>
            <a:endParaRPr dirty="0"/>
          </a:p>
          <a:p>
            <a:pPr marL="0" lvl="0" indent="0" algn="l" rtl="0">
              <a:spcBef>
                <a:spcPts val="0"/>
              </a:spcBef>
              <a:spcAft>
                <a:spcPts val="0"/>
              </a:spcAft>
              <a:buNone/>
            </a:pPr>
            <a:r>
              <a:rPr lang="en-US" dirty="0"/>
              <a:t>https://www.bioconductor.org/help/course-materials/2014/CSAMA2014/2_Tuesday/lectures/DESeq2-Anders.pdf</a:t>
            </a:r>
            <a:endParaRPr dirty="0"/>
          </a:p>
          <a:p>
            <a:pPr marL="0" lvl="0" indent="0" algn="l" rtl="0">
              <a:spcBef>
                <a:spcPts val="0"/>
              </a:spcBef>
              <a:spcAft>
                <a:spcPts val="0"/>
              </a:spcAft>
              <a:buNone/>
            </a:pPr>
            <a:r>
              <a:rPr lang="en-US" dirty="0"/>
              <a:t>https://rna.colostate.edu/2019/lib/exe/fetch.php?media=181204_deseq2_slides.pdf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https://support.bioconductor.org/p/74572/</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A distributional assumption is needed because we want to estimate the probability of extreme events (large fold change just appearing by chance) from limited replicates. The negative binomial (a.k.a. Gamma-Poisson) is a good choice for RNA-seq experiments because the observed data at gene level is inherently counts or estimated counts of fragments for each feature and</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the spread of values among biological replicates is more than given by a simpler, one parameter distribution, the Poisson; and it seems to be captured by the NB sufficiently well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http://bridgeslab.sph.umich.edu/posts/why-do-we-use-the-negative-binomial-distribution-for-rnaseq</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Two distributions for count based data are </a:t>
            </a:r>
            <a:r>
              <a:rPr lang="en-US" sz="1200" b="0" i="0" u="sng" strike="noStrik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poisson</a:t>
            </a:r>
            <a:r>
              <a:rPr lang="en-US" sz="1200" b="0" i="0" dirty="0">
                <a:solidFill>
                  <a:schemeClr val="dk1"/>
                </a:solidFill>
                <a:latin typeface="Calibri"/>
                <a:ea typeface="Calibri"/>
                <a:cs typeface="Calibri"/>
                <a:sym typeface="Calibri"/>
              </a:rPr>
              <a:t> (which presumes the variance and mean [</a:t>
            </a:r>
            <a:r>
              <a:rPr lang="en-US" sz="1200" b="0" i="0" dirty="0" err="1">
                <a:solidFill>
                  <a:schemeClr val="dk1"/>
                </a:solidFill>
                <a:latin typeface="Calibri"/>
                <a:ea typeface="Calibri"/>
                <a:cs typeface="Calibri"/>
                <a:sym typeface="Calibri"/>
              </a:rPr>
              <a:t>ie</a:t>
            </a:r>
            <a:r>
              <a:rPr lang="en-US" sz="1200" b="0" i="0" dirty="0">
                <a:solidFill>
                  <a:schemeClr val="dk1"/>
                </a:solidFill>
                <a:latin typeface="Calibri"/>
                <a:ea typeface="Calibri"/>
                <a:cs typeface="Calibri"/>
                <a:sym typeface="Calibri"/>
              </a:rPr>
              <a:t> expression in our case] are equal) or </a:t>
            </a:r>
            <a:r>
              <a:rPr lang="en-US" sz="1200" b="0" i="0" u="sng" strike="noStrike"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negative binomial</a:t>
            </a:r>
            <a:r>
              <a:rPr lang="en-US" sz="1200" b="0" i="0" dirty="0">
                <a:solidFill>
                  <a:schemeClr val="dk1"/>
                </a:solidFill>
                <a:latin typeface="Calibri"/>
                <a:ea typeface="Calibri"/>
                <a:cs typeface="Calibri"/>
                <a:sym typeface="Calibri"/>
              </a:rPr>
              <a:t> (which does not). This is especially a problem when the number of biological replicates are low because it is hard to accurately model variance of count based data if you are looking at only that gene and making the assumptions of normally distributed continuous data (</a:t>
            </a:r>
            <a:r>
              <a:rPr lang="en-US" sz="1200" b="0" i="0" dirty="0" err="1">
                <a:solidFill>
                  <a:schemeClr val="dk1"/>
                </a:solidFill>
                <a:latin typeface="Calibri"/>
                <a:ea typeface="Calibri"/>
                <a:cs typeface="Calibri"/>
                <a:sym typeface="Calibri"/>
              </a:rPr>
              <a:t>ie</a:t>
            </a:r>
            <a:r>
              <a:rPr lang="en-US" sz="1200" b="0" i="0" dirty="0">
                <a:solidFill>
                  <a:schemeClr val="dk1"/>
                </a:solidFill>
                <a:latin typeface="Calibri"/>
                <a:ea typeface="Calibri"/>
                <a:cs typeface="Calibri"/>
                <a:sym typeface="Calibri"/>
              </a:rPr>
              <a:t> a </a:t>
            </a:r>
            <a:r>
              <a:rPr lang="en-US" sz="1200" b="0" i="1" dirty="0">
                <a:solidFill>
                  <a:schemeClr val="dk1"/>
                </a:solidFill>
                <a:latin typeface="Calibri"/>
                <a:ea typeface="Calibri"/>
                <a:cs typeface="Calibri"/>
                <a:sym typeface="Calibri"/>
              </a:rPr>
              <a:t>t</a:t>
            </a:r>
            <a:r>
              <a:rPr lang="en-US" sz="1200" b="0" i="0" dirty="0">
                <a:solidFill>
                  <a:schemeClr val="dk1"/>
                </a:solidFill>
                <a:latin typeface="Calibri"/>
                <a:ea typeface="Calibri"/>
                <a:cs typeface="Calibri"/>
                <a:sym typeface="Calibri"/>
              </a:rPr>
              <a:t>-test). A good estimate of variance for each gene is essential to determine whether the changes are due to chance.</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Most </a:t>
            </a:r>
            <a:r>
              <a:rPr lang="en-US" sz="1200" b="0" i="0" dirty="0" err="1">
                <a:solidFill>
                  <a:schemeClr val="dk1"/>
                </a:solidFill>
                <a:latin typeface="Calibri"/>
                <a:ea typeface="Calibri"/>
                <a:cs typeface="Calibri"/>
                <a:sym typeface="Calibri"/>
              </a:rPr>
              <a:t>RNAseq</a:t>
            </a:r>
            <a:r>
              <a:rPr lang="en-US" sz="1200" b="0" i="0" dirty="0">
                <a:solidFill>
                  <a:schemeClr val="dk1"/>
                </a:solidFill>
                <a:latin typeface="Calibri"/>
                <a:ea typeface="Calibri"/>
                <a:cs typeface="Calibri"/>
                <a:sym typeface="Calibri"/>
              </a:rPr>
              <a:t> tools allow for the global variance (</a:t>
            </a:r>
            <a:r>
              <a:rPr lang="en-US" sz="1200" b="0" i="0" dirty="0" err="1">
                <a:solidFill>
                  <a:schemeClr val="dk1"/>
                </a:solidFill>
                <a:latin typeface="Calibri"/>
                <a:ea typeface="Calibri"/>
                <a:cs typeface="Calibri"/>
                <a:sym typeface="Calibri"/>
              </a:rPr>
              <a:t>ie</a:t>
            </a:r>
            <a:r>
              <a:rPr lang="en-US" sz="1200" b="0" i="0" dirty="0">
                <a:solidFill>
                  <a:schemeClr val="dk1"/>
                </a:solidFill>
                <a:latin typeface="Calibri"/>
                <a:ea typeface="Calibri"/>
                <a:cs typeface="Calibri"/>
                <a:sym typeface="Calibri"/>
              </a:rPr>
              <a:t> for a gene in 'general') to be estimated for a certain read density. This generates a more accurate estimate of the variance than looking at each individual gene's (potentially small n) distribution because you can make some assumptions in general about how low expressing and high expressing genes vary.</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This variance parameter is then used to model the NB distribution for each gene (because it allows for expression and variance to be unlinked) and therefore to more accurately estimate the error term. As the number of samples increases, the local (gene-specific) variance can be better estimated (but the expression will generally follow a skewed, stochastic and non-normal distribution).</a:t>
            </a: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https://hbctraining.github.io/DGE_workshop/lessons/04_DGE_DESeq2_analysis.html</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778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latin typeface="Arial"/>
                <a:ea typeface="Arial"/>
                <a:cs typeface="Arial"/>
                <a:sym typeface="Arial"/>
              </a:rPr>
              <a:t>Script:</a:t>
            </a:r>
            <a:endParaRPr dirty="0"/>
          </a:p>
          <a:p>
            <a:pPr marL="0" lvl="0" indent="0" algn="l" rtl="0">
              <a:spcBef>
                <a:spcPts val="0"/>
              </a:spcBef>
              <a:spcAft>
                <a:spcPts val="0"/>
              </a:spcAft>
              <a:buNone/>
            </a:pPr>
            <a:r>
              <a:rPr lang="en-US" sz="1200" dirty="0">
                <a:latin typeface="Arial"/>
                <a:ea typeface="Arial"/>
                <a:cs typeface="Arial"/>
                <a:sym typeface="Arial"/>
              </a:rPr>
              <a:t>-Paper evaluating different normalization methods. There are other papers by other authors.</a:t>
            </a:r>
            <a:endParaRPr dirty="0"/>
          </a:p>
          <a:p>
            <a:pPr marL="0" lvl="0" indent="0" algn="l" rtl="0">
              <a:spcBef>
                <a:spcPts val="0"/>
              </a:spcBef>
              <a:spcAft>
                <a:spcPts val="0"/>
              </a:spcAft>
              <a:buNone/>
            </a:pPr>
            <a:r>
              <a:rPr lang="en-US" sz="1200" dirty="0">
                <a:latin typeface="Arial"/>
                <a:ea typeface="Arial"/>
                <a:cs typeface="Arial"/>
                <a:sym typeface="Arial"/>
              </a:rPr>
              <a:t>-In this paper, 7 methods of normalization with different datasets (mRNA and miRNA)</a:t>
            </a:r>
            <a:endParaRPr dirty="0"/>
          </a:p>
          <a:p>
            <a:pPr marL="0" lvl="0" indent="0" algn="l" rtl="0">
              <a:spcBef>
                <a:spcPts val="0"/>
              </a:spcBef>
              <a:spcAft>
                <a:spcPts val="0"/>
              </a:spcAft>
              <a:buNone/>
            </a:pPr>
            <a:r>
              <a:rPr lang="en-US" sz="1200" dirty="0">
                <a:latin typeface="Arial"/>
                <a:ea typeface="Arial"/>
                <a:cs typeface="Arial"/>
                <a:sym typeface="Arial"/>
              </a:rPr>
              <a:t>-Library size, presence of few high count and large number of 0 counts affects normalization</a:t>
            </a:r>
            <a:endParaRPr dirty="0"/>
          </a:p>
          <a:p>
            <a:pPr marL="0" lvl="0" indent="0" algn="l" rtl="0">
              <a:spcBef>
                <a:spcPts val="0"/>
              </a:spcBef>
              <a:spcAft>
                <a:spcPts val="0"/>
              </a:spcAft>
              <a:buNone/>
            </a:pPr>
            <a:r>
              <a:rPr lang="en-US" sz="1200" dirty="0">
                <a:latin typeface="Arial"/>
                <a:ea typeface="Arial"/>
                <a:cs typeface="Arial"/>
                <a:sym typeface="Arial"/>
              </a:rPr>
              <a:t>-DESeq2 and TMM “best” methods</a:t>
            </a:r>
            <a:endParaRPr dirty="0"/>
          </a:p>
          <a:p>
            <a:pPr marL="0" lvl="0" indent="0" algn="l" rtl="0">
              <a:spcBef>
                <a:spcPts val="0"/>
              </a:spcBef>
              <a:spcAft>
                <a:spcPts val="0"/>
              </a:spcAft>
              <a:buNone/>
            </a:pPr>
            <a:endParaRPr sz="1200" dirty="0">
              <a:latin typeface="Arial"/>
              <a:ea typeface="Arial"/>
              <a:cs typeface="Arial"/>
              <a:sym typeface="Arial"/>
            </a:endParaRPr>
          </a:p>
          <a:p>
            <a:pPr marL="0" lvl="0" indent="0" algn="l" rtl="0">
              <a:spcBef>
                <a:spcPts val="0"/>
              </a:spcBef>
              <a:spcAft>
                <a:spcPts val="0"/>
              </a:spcAft>
              <a:buNone/>
            </a:pPr>
            <a:r>
              <a:rPr lang="en-US" sz="1200" dirty="0">
                <a:latin typeface="Arial"/>
                <a:ea typeface="Arial"/>
                <a:cs typeface="Arial"/>
                <a:sym typeface="Arial"/>
              </a:rPr>
              <a:t>Information:</a:t>
            </a:r>
            <a:endParaRPr dirty="0"/>
          </a:p>
          <a:p>
            <a:pPr marL="0" lvl="0" indent="0" algn="l" rtl="0">
              <a:spcBef>
                <a:spcPts val="0"/>
              </a:spcBef>
              <a:spcAft>
                <a:spcPts val="0"/>
              </a:spcAft>
              <a:buNone/>
            </a:pPr>
            <a:r>
              <a:rPr lang="en-US" sz="1200" dirty="0">
                <a:latin typeface="Arial"/>
                <a:ea typeface="Arial"/>
                <a:cs typeface="Arial"/>
                <a:sym typeface="Arial"/>
              </a:rPr>
              <a:t>Dillies et al. Briefings in Bioinformatics, Vol. 14 (6): 671–683 (2013)</a:t>
            </a:r>
            <a:endParaRPr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https://exrna.org/normalization-of-small-rna-seq-data-from-extracellular-rna-samples/</a:t>
            </a:r>
            <a:endParaRPr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Authors suggest DESeq2 and TMM as methods of choice based on different library sizes and composition</a:t>
            </a:r>
            <a:endParaRPr sz="1200" b="0" i="0" u="sng" strike="noStrik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endParaRPr>
          </a:p>
          <a:p>
            <a:pPr marL="0" lvl="0" indent="0" algn="l" rtl="0">
              <a:spcBef>
                <a:spcPts val="0"/>
              </a:spcBef>
              <a:spcAft>
                <a:spcPts val="0"/>
              </a:spcAft>
              <a:buNone/>
            </a:pPr>
            <a:r>
              <a:rPr lang="en-US" sz="1200" b="0" i="0" u="sng" strike="noStrik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Dillies et al.</a:t>
            </a:r>
            <a:r>
              <a:rPr lang="en-US" sz="1200" b="0" i="0" dirty="0">
                <a:solidFill>
                  <a:schemeClr val="dk1"/>
                </a:solidFill>
                <a:latin typeface="Calibri"/>
                <a:ea typeface="Calibri"/>
                <a:cs typeface="Calibri"/>
                <a:sym typeface="Calibri"/>
              </a:rPr>
              <a:t> published another comparison of normalization methods for </a:t>
            </a:r>
            <a:r>
              <a:rPr lang="en-US" sz="1200" b="0" i="0" dirty="0" err="1">
                <a:solidFill>
                  <a:schemeClr val="dk1"/>
                </a:solidFill>
                <a:latin typeface="Calibri"/>
                <a:ea typeface="Calibri"/>
                <a:cs typeface="Calibri"/>
                <a:sym typeface="Calibri"/>
              </a:rPr>
              <a:t>RNAseq</a:t>
            </a:r>
            <a:r>
              <a:rPr lang="en-US" sz="1200" b="0" i="0" dirty="0">
                <a:solidFill>
                  <a:schemeClr val="dk1"/>
                </a:solidFill>
                <a:latin typeface="Calibri"/>
                <a:ea typeface="Calibri"/>
                <a:cs typeface="Calibri"/>
                <a:sym typeface="Calibri"/>
              </a:rPr>
              <a:t> data in about the same time frame. Most of the datasets used were long </a:t>
            </a:r>
            <a:r>
              <a:rPr lang="en-US" sz="1200" b="0" i="0" dirty="0" err="1">
                <a:solidFill>
                  <a:schemeClr val="dk1"/>
                </a:solidFill>
                <a:latin typeface="Calibri"/>
                <a:ea typeface="Calibri"/>
                <a:cs typeface="Calibri"/>
                <a:sym typeface="Calibri"/>
              </a:rPr>
              <a:t>RNAseq</a:t>
            </a:r>
            <a:r>
              <a:rPr lang="en-US" sz="1200" b="0" i="0" dirty="0">
                <a:solidFill>
                  <a:schemeClr val="dk1"/>
                </a:solidFill>
                <a:latin typeface="Calibri"/>
                <a:ea typeface="Calibri"/>
                <a:cs typeface="Calibri"/>
                <a:sym typeface="Calibri"/>
              </a:rPr>
              <a:t> data, but a murine microRNA dataset was included. The seven methods compared in this study included TC (total counts), UQ (Upper Quartile), Median, </a:t>
            </a: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TMM, quantile and RPKM. TC, UQ and median are scaling approaches that are quite similar, involving the calculation of a scaling factor based on either the ratio of total counts (TC), upper quartile of counts (UQ) or median of counts. The authors assessed these normalization methods on real as well as simulated data. In their analysis, it is apparent that when boxplots of counts before and after normalization are assessed, the differences are most apparent in conditions where there are large differences in library size between samples. These differences do not improve after TC and RPKM normalization of the microRNA-seq data. Other features of microRNA-seq data that influence the results of the normalization according to the authors are the presence of high-count genes and a large number of 0 counts. Quantile normalization increases the intra-condition variability in the murine miRNA data. Based on the results of differential expression in this study, it is apparent that the differences in the final results depend on the normalization method and not on the model chosen to assess for differential expression (</a:t>
            </a: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or TSPM). In the simulated data, which contains high count genes and may resemble microRNA seq data more closely than the other datasets, only </a:t>
            </a: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and TMM were successful in achieving a low false positive rate and high power. The authors conclude that </a:t>
            </a: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and TMM are the methods of choice based on their ability to perform in the presence of different library sizes and composition.</a:t>
            </a:r>
            <a:endParaRPr dirty="0"/>
          </a:p>
        </p:txBody>
      </p:sp>
      <p:sp>
        <p:nvSpPr>
          <p:cNvPr id="273" name="Google Shape;27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https://bioinformatics-core-shared-training.github.io/Bulk_RNAseq_Course_2021_June/Markdowns/09_Linear_Models.html</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2687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Tutorials with practice datasets and code. Code from the class notebooks can be used for long RNA too.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113dc0b70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2113dc0b70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Information:</a:t>
            </a:r>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https://pubmed.ncbi.nlm.nih.gov/22988256/</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https://www.biostars.org/p/284775/</a:t>
            </a:r>
            <a:endParaRPr dirty="0"/>
          </a:p>
          <a:p>
            <a:pPr marL="0" marR="0" lvl="0" indent="0" algn="l" rtl="0">
              <a:lnSpc>
                <a:spcPct val="100000"/>
              </a:lnSpc>
              <a:spcBef>
                <a:spcPts val="0"/>
              </a:spcBef>
              <a:spcAft>
                <a:spcPts val="0"/>
              </a:spcAft>
              <a:buClr>
                <a:schemeClr val="dk1"/>
              </a:buClr>
              <a:buSzPts val="1200"/>
              <a:buFont typeface="Arial"/>
              <a:buNone/>
            </a:pPr>
            <a:r>
              <a:rPr lang="en-US" sz="1200" dirty="0">
                <a:latin typeface="Arial"/>
                <a:ea typeface="Arial"/>
                <a:cs typeface="Arial"/>
                <a:sym typeface="Arial"/>
              </a:rPr>
              <a:t>https://hbctraining.github.io/DGE_workshop/lessons/02_DGE_count_normalization.html</a:t>
            </a: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This normalization method [14] is included in the </a:t>
            </a: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Bioconductor package (version 1.6.0) [14] and is </a:t>
            </a:r>
            <a:r>
              <a:rPr lang="en-US" sz="1200" b="1" i="0" dirty="0">
                <a:solidFill>
                  <a:schemeClr val="dk1"/>
                </a:solidFill>
                <a:latin typeface="Calibri"/>
                <a:ea typeface="Calibri"/>
                <a:cs typeface="Calibri"/>
                <a:sym typeface="Calibri"/>
              </a:rPr>
              <a:t>based on the hypothesis that most genes are not DE</a:t>
            </a:r>
            <a:r>
              <a:rPr lang="en-US" sz="1200" b="0" i="0" dirty="0">
                <a:solidFill>
                  <a:schemeClr val="dk1"/>
                </a:solidFill>
                <a:latin typeface="Calibri"/>
                <a:ea typeface="Calibri"/>
                <a:cs typeface="Calibri"/>
                <a:sym typeface="Calibri"/>
              </a:rPr>
              <a:t>. (Assuming one sample per lane) </a:t>
            </a:r>
            <a:r>
              <a:rPr lang="en-US" sz="1200" b="1" i="0" dirty="0">
                <a:solidFill>
                  <a:schemeClr val="dk1"/>
                </a:solidFill>
                <a:latin typeface="Calibri"/>
                <a:ea typeface="Calibri"/>
                <a:cs typeface="Calibri"/>
                <a:sym typeface="Calibri"/>
              </a:rPr>
              <a:t>A </a:t>
            </a:r>
            <a:r>
              <a:rPr lang="en-US" sz="1200" b="1" i="0" dirty="0" err="1">
                <a:solidFill>
                  <a:schemeClr val="dk1"/>
                </a:solidFill>
                <a:latin typeface="Calibri"/>
                <a:ea typeface="Calibri"/>
                <a:cs typeface="Calibri"/>
                <a:sym typeface="Calibri"/>
              </a:rPr>
              <a:t>DESeq</a:t>
            </a:r>
            <a:r>
              <a:rPr lang="en-US" sz="1200" b="1" i="0" dirty="0">
                <a:solidFill>
                  <a:schemeClr val="dk1"/>
                </a:solidFill>
                <a:latin typeface="Calibri"/>
                <a:ea typeface="Calibri"/>
                <a:cs typeface="Calibri"/>
                <a:sym typeface="Calibri"/>
              </a:rPr>
              <a:t> scaling factor for a given lane is computed as the median of the ratio, for each gene, of its read count over its geometric mean across all lanes.</a:t>
            </a:r>
            <a:r>
              <a:rPr lang="en-US" sz="1200" b="0" i="0" dirty="0">
                <a:solidFill>
                  <a:schemeClr val="dk1"/>
                </a:solidFill>
                <a:latin typeface="Calibri"/>
                <a:ea typeface="Calibri"/>
                <a:cs typeface="Calibri"/>
                <a:sym typeface="Calibri"/>
              </a:rPr>
              <a:t> The underlying idea is that non-DE genes should have similar read counts across samples, leading to a ratio of 1. </a:t>
            </a:r>
            <a:r>
              <a:rPr lang="en-US" sz="1200" b="1" i="0" dirty="0">
                <a:solidFill>
                  <a:schemeClr val="dk1"/>
                </a:solidFill>
                <a:latin typeface="Calibri"/>
                <a:ea typeface="Calibri"/>
                <a:cs typeface="Calibri"/>
                <a:sym typeface="Calibri"/>
              </a:rPr>
              <a:t>Assuming most genes are not DE, the median of this ratio for the lane provides an estimate of the correction factor that should be applied to all read counts of this lane to fulfill the hypothesis</a:t>
            </a:r>
            <a:r>
              <a:rPr lang="en-US" sz="1200" b="0" i="0" dirty="0">
                <a:solidFill>
                  <a:schemeClr val="dk1"/>
                </a:solidFill>
                <a:latin typeface="Calibri"/>
                <a:ea typeface="Calibri"/>
                <a:cs typeface="Calibri"/>
                <a:sym typeface="Calibri"/>
              </a:rPr>
              <a:t>. By calling the </a:t>
            </a:r>
            <a:r>
              <a:rPr lang="en-US" sz="1200" b="0" i="0" dirty="0" err="1">
                <a:solidFill>
                  <a:schemeClr val="dk1"/>
                </a:solidFill>
                <a:latin typeface="Calibri"/>
                <a:ea typeface="Calibri"/>
                <a:cs typeface="Calibri"/>
                <a:sym typeface="Calibri"/>
              </a:rPr>
              <a:t>estimateSizeFactors</a:t>
            </a:r>
            <a:r>
              <a:rPr lang="en-US" sz="1200" b="0" i="0" dirty="0">
                <a:solidFill>
                  <a:schemeClr val="dk1"/>
                </a:solidFill>
                <a:latin typeface="Calibri"/>
                <a:ea typeface="Calibri"/>
                <a:cs typeface="Calibri"/>
                <a:sym typeface="Calibri"/>
              </a:rPr>
              <a:t>() and </a:t>
            </a:r>
            <a:r>
              <a:rPr lang="en-US" sz="1200" b="0" i="0" dirty="0" err="1">
                <a:solidFill>
                  <a:schemeClr val="dk1"/>
                </a:solidFill>
                <a:latin typeface="Calibri"/>
                <a:ea typeface="Calibri"/>
                <a:cs typeface="Calibri"/>
                <a:sym typeface="Calibri"/>
              </a:rPr>
              <a:t>sizeFactors</a:t>
            </a:r>
            <a:r>
              <a:rPr lang="en-US" sz="1200" b="0" i="0" dirty="0">
                <a:solidFill>
                  <a:schemeClr val="dk1"/>
                </a:solidFill>
                <a:latin typeface="Calibri"/>
                <a:ea typeface="Calibri"/>
                <a:cs typeface="Calibri"/>
                <a:sym typeface="Calibri"/>
              </a:rPr>
              <a:t>() functions in the </a:t>
            </a:r>
            <a:r>
              <a:rPr lang="en-US" sz="1200" b="0" i="0" dirty="0" err="1">
                <a:solidFill>
                  <a:schemeClr val="dk1"/>
                </a:solidFill>
                <a:latin typeface="Calibri"/>
                <a:ea typeface="Calibri"/>
                <a:cs typeface="Calibri"/>
                <a:sym typeface="Calibri"/>
              </a:rPr>
              <a:t>DESeq</a:t>
            </a:r>
            <a:r>
              <a:rPr lang="en-US" sz="1200" b="0" i="0" dirty="0">
                <a:solidFill>
                  <a:schemeClr val="dk1"/>
                </a:solidFill>
                <a:latin typeface="Calibri"/>
                <a:ea typeface="Calibri"/>
                <a:cs typeface="Calibri"/>
                <a:sym typeface="Calibri"/>
              </a:rPr>
              <a:t> Bioconductor package, this factor is computed for each lane, and raw read counts are divided by the factor associated with their sequencing lane.</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Trimmed Mean of M-values (TMM): This normalization method [17] is implemented in the </a:t>
            </a:r>
            <a:r>
              <a:rPr lang="en-US" sz="1200" b="0" i="0" dirty="0" err="1">
                <a:solidFill>
                  <a:schemeClr val="dk1"/>
                </a:solidFill>
                <a:latin typeface="Calibri"/>
                <a:ea typeface="Calibri"/>
                <a:cs typeface="Calibri"/>
                <a:sym typeface="Calibri"/>
              </a:rPr>
              <a:t>edgeR</a:t>
            </a:r>
            <a:r>
              <a:rPr lang="en-US" sz="1200" b="0" i="0" dirty="0">
                <a:solidFill>
                  <a:schemeClr val="dk1"/>
                </a:solidFill>
                <a:latin typeface="Calibri"/>
                <a:ea typeface="Calibri"/>
                <a:cs typeface="Calibri"/>
                <a:sym typeface="Calibri"/>
              </a:rPr>
              <a:t> Bioconductor package (version 2.4.0). It is </a:t>
            </a:r>
            <a:r>
              <a:rPr lang="en-US" sz="1200" b="1" i="0" dirty="0">
                <a:solidFill>
                  <a:schemeClr val="dk1"/>
                </a:solidFill>
                <a:latin typeface="Calibri"/>
                <a:ea typeface="Calibri"/>
                <a:cs typeface="Calibri"/>
                <a:sym typeface="Calibri"/>
              </a:rPr>
              <a:t>also based on the hypothesis that most genes are not DE</a:t>
            </a:r>
            <a:r>
              <a:rPr lang="en-US" sz="1200" b="0" i="0" dirty="0">
                <a:solidFill>
                  <a:schemeClr val="dk1"/>
                </a:solidFill>
                <a:latin typeface="Calibri"/>
                <a:ea typeface="Calibri"/>
                <a:cs typeface="Calibri"/>
                <a:sym typeface="Calibri"/>
              </a:rPr>
              <a:t>. The TMM factor is computed for each lane, with one lane being considered as a reference sample and the others as test samples. For each test sample, </a:t>
            </a:r>
            <a:r>
              <a:rPr lang="en-US" sz="1200" b="1" i="0" dirty="0">
                <a:solidFill>
                  <a:schemeClr val="dk1"/>
                </a:solidFill>
                <a:latin typeface="Calibri"/>
                <a:ea typeface="Calibri"/>
                <a:cs typeface="Calibri"/>
                <a:sym typeface="Calibri"/>
              </a:rPr>
              <a:t>TMM is computed as the weighted mean of log ratios between this test and the reference, after exclusion of the most expressed genes and the genes with the largest log ratios.</a:t>
            </a:r>
            <a:r>
              <a:rPr lang="en-US" sz="1200" b="0" i="0" dirty="0">
                <a:solidFill>
                  <a:schemeClr val="dk1"/>
                </a:solidFill>
                <a:latin typeface="Calibri"/>
                <a:ea typeface="Calibri"/>
                <a:cs typeface="Calibri"/>
                <a:sym typeface="Calibri"/>
              </a:rPr>
              <a:t> According to the hypothesis of low DE, this TMM should be close to 1. If it is not, its value provides an estimate of the correction factor that must be applied to the library sizes (and not the raw counts) in order to fulfill the hypothesis. The </a:t>
            </a:r>
            <a:r>
              <a:rPr lang="en-US" sz="1200" b="0" i="0" dirty="0" err="1">
                <a:solidFill>
                  <a:schemeClr val="dk1"/>
                </a:solidFill>
                <a:latin typeface="Calibri"/>
                <a:ea typeface="Calibri"/>
                <a:cs typeface="Calibri"/>
                <a:sym typeface="Calibri"/>
              </a:rPr>
              <a:t>calcNormFactors</a:t>
            </a:r>
            <a:r>
              <a:rPr lang="en-US" sz="1200" b="0" i="0" dirty="0">
                <a:solidFill>
                  <a:schemeClr val="dk1"/>
                </a:solidFill>
                <a:latin typeface="Calibri"/>
                <a:ea typeface="Calibri"/>
                <a:cs typeface="Calibri"/>
                <a:sym typeface="Calibri"/>
              </a:rPr>
              <a:t>() function in the </a:t>
            </a:r>
            <a:r>
              <a:rPr lang="en-US" sz="1200" b="0" i="0" dirty="0" err="1">
                <a:solidFill>
                  <a:schemeClr val="dk1"/>
                </a:solidFill>
                <a:latin typeface="Calibri"/>
                <a:ea typeface="Calibri"/>
                <a:cs typeface="Calibri"/>
                <a:sym typeface="Calibri"/>
              </a:rPr>
              <a:t>edgeR</a:t>
            </a:r>
            <a:r>
              <a:rPr lang="en-US" sz="1200" b="0" i="0" dirty="0">
                <a:solidFill>
                  <a:schemeClr val="dk1"/>
                </a:solidFill>
                <a:latin typeface="Calibri"/>
                <a:ea typeface="Calibri"/>
                <a:cs typeface="Calibri"/>
                <a:sym typeface="Calibri"/>
              </a:rPr>
              <a:t> Bioconductor package provides these scaling factors. To obtain normalized read counts, these normalization factors are re-scaled by the mean of the normalized library sizes. Normalized read counts are obtained by dividing raw read counts by these re-scaled normalization factors.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Quantile (Q): First proposed in the context of microarray data, this </a:t>
            </a:r>
            <a:r>
              <a:rPr lang="en-US" sz="1200" b="1" i="0" dirty="0">
                <a:solidFill>
                  <a:schemeClr val="dk1"/>
                </a:solidFill>
                <a:latin typeface="Calibri"/>
                <a:ea typeface="Calibri"/>
                <a:cs typeface="Calibri"/>
                <a:sym typeface="Calibri"/>
              </a:rPr>
              <a:t>normalization method consists in matching distributions of gene counts</a:t>
            </a:r>
            <a:r>
              <a:rPr lang="en-US" sz="1200" b="0" i="0" dirty="0">
                <a:solidFill>
                  <a:schemeClr val="dk1"/>
                </a:solidFill>
                <a:latin typeface="Calibri"/>
                <a:ea typeface="Calibri"/>
                <a:cs typeface="Calibri"/>
                <a:sym typeface="Calibri"/>
              </a:rPr>
              <a:t> across lanes [22, 23]. It is implemented in the Bioconductor package </a:t>
            </a:r>
            <a:r>
              <a:rPr lang="en-US" sz="1200" b="0" i="0" dirty="0" err="1">
                <a:solidFill>
                  <a:schemeClr val="dk1"/>
                </a:solidFill>
                <a:latin typeface="Calibri"/>
                <a:ea typeface="Calibri"/>
                <a:cs typeface="Calibri"/>
                <a:sym typeface="Calibri"/>
              </a:rPr>
              <a:t>limma</a:t>
            </a:r>
            <a:r>
              <a:rPr lang="en-US" sz="1200" b="0" i="0" dirty="0">
                <a:solidFill>
                  <a:schemeClr val="dk1"/>
                </a:solidFill>
                <a:latin typeface="Calibri"/>
                <a:ea typeface="Calibri"/>
                <a:cs typeface="Calibri"/>
                <a:sym typeface="Calibri"/>
              </a:rPr>
              <a:t> [31] by calling the </a:t>
            </a:r>
            <a:r>
              <a:rPr lang="en-US" sz="1200" b="0" i="0" dirty="0" err="1">
                <a:solidFill>
                  <a:schemeClr val="dk1"/>
                </a:solidFill>
                <a:latin typeface="Calibri"/>
                <a:ea typeface="Calibri"/>
                <a:cs typeface="Calibri"/>
                <a:sym typeface="Calibri"/>
              </a:rPr>
              <a:t>normalizeQuantiles</a:t>
            </a:r>
            <a:r>
              <a:rPr lang="en-US" sz="1200" b="0" i="0" dirty="0">
                <a:solidFill>
                  <a:schemeClr val="dk1"/>
                </a:solidFill>
                <a:latin typeface="Calibri"/>
                <a:ea typeface="Calibri"/>
                <a:cs typeface="Calibri"/>
                <a:sym typeface="Calibri"/>
              </a:rPr>
              <a:t>() function.</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113dc0b702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2113dc0b70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0A3E1248-37BE-1A69-5045-B85336E20CE0}"/>
            </a:ext>
          </a:extLst>
        </p:cNvPr>
        <p:cNvGrpSpPr/>
        <p:nvPr/>
      </p:nvGrpSpPr>
      <p:grpSpPr>
        <a:xfrm>
          <a:off x="0" y="0"/>
          <a:ext cx="0" cy="0"/>
          <a:chOff x="0" y="0"/>
          <a:chExt cx="0" cy="0"/>
        </a:xfrm>
      </p:grpSpPr>
      <p:sp>
        <p:nvSpPr>
          <p:cNvPr id="170" name="Google Shape;170;p6:notes">
            <a:extLst>
              <a:ext uri="{FF2B5EF4-FFF2-40B4-BE49-F238E27FC236}">
                <a16:creationId xmlns:a16="http://schemas.microsoft.com/office/drawing/2014/main" id="{DFC405B2-8E6B-78B5-230C-1456C34554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a:extLst>
              <a:ext uri="{FF2B5EF4-FFF2-40B4-BE49-F238E27FC236}">
                <a16:creationId xmlns:a16="http://schemas.microsoft.com/office/drawing/2014/main" id="{E2E0A235-7001-56C7-E097-6BE4DD6E19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solidFill>
                  <a:schemeClr val="tx1"/>
                </a:solidFill>
              </a:rPr>
              <a:t>https://wiki.illinois.edu/wiki/display/HPCBio/Fall+RNA-Seq+Workshop</a:t>
            </a:r>
            <a:endParaRPr sz="1200" dirty="0">
              <a:solidFill>
                <a:schemeClr val="tx1"/>
              </a:solidFill>
            </a:endParaRPr>
          </a:p>
          <a:p>
            <a:pPr marL="0" lvl="0" indent="0" algn="l" rtl="0">
              <a:spcBef>
                <a:spcPts val="0"/>
              </a:spcBef>
              <a:spcAft>
                <a:spcPts val="0"/>
              </a:spcAft>
              <a:buNone/>
            </a:pPr>
            <a:r>
              <a:rPr lang="en-US" dirty="0"/>
              <a:t>https://rnaseq.uoregon.edu/#exp-design</a:t>
            </a:r>
            <a:endParaRPr dirty="0"/>
          </a:p>
        </p:txBody>
      </p:sp>
    </p:spTree>
    <p:extLst>
      <p:ext uri="{BB962C8B-B14F-4D97-AF65-F5344CB8AC3E}">
        <p14:creationId xmlns:p14="http://schemas.microsoft.com/office/powerpoint/2010/main" val="3717602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113dc0b702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202124"/>
                </a:solidFill>
                <a:latin typeface="Roboto"/>
                <a:ea typeface="Roboto"/>
                <a:cs typeface="Roboto"/>
                <a:sym typeface="Roboto"/>
              </a:rPr>
              <a:t>https://ucdavis-bioinformatics-training.github.io/2018-June-RNA-Seq-Workshop/thursday/DE.html#:~:text=limma%20is%20an%20R%20package,analyses%20of%20RNA%2DSeq%20data.</a:t>
            </a:r>
            <a:endParaRPr>
              <a:solidFill>
                <a:srgbClr val="202124"/>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a:solidFill>
                  <a:srgbClr val="202124"/>
                </a:solidFill>
                <a:latin typeface="Roboto"/>
                <a:ea typeface="Roboto"/>
                <a:cs typeface="Roboto"/>
                <a:sym typeface="Roboto"/>
              </a:rPr>
              <a:t>limma is an R package that was originally developed for differential expression (DE) analysis of microarray data. voom is </a:t>
            </a:r>
            <a:r>
              <a:rPr lang="en-US" b="1">
                <a:solidFill>
                  <a:srgbClr val="202124"/>
                </a:solidFill>
                <a:latin typeface="Roboto"/>
                <a:ea typeface="Roboto"/>
                <a:cs typeface="Roboto"/>
                <a:sym typeface="Roboto"/>
              </a:rPr>
              <a:t>a function in the limma package that modifies RNA-Seq data for use with limma</a:t>
            </a:r>
            <a:r>
              <a:rPr lang="en-US">
                <a:solidFill>
                  <a:srgbClr val="202124"/>
                </a:solidFill>
                <a:latin typeface="Roboto"/>
                <a:ea typeface="Roboto"/>
                <a:cs typeface="Roboto"/>
                <a:sym typeface="Roboto"/>
              </a:rPr>
              <a:t>. Together they allow fast, flexible, and powerful analyses of RNA-Seq data.</a:t>
            </a:r>
            <a:endParaRPr>
              <a:solidFill>
                <a:srgbClr val="202124"/>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a:solidFill>
                  <a:srgbClr val="202124"/>
                </a:solidFill>
                <a:latin typeface="Roboto"/>
                <a:ea typeface="Roboto"/>
                <a:cs typeface="Roboto"/>
                <a:sym typeface="Roboto"/>
              </a:rPr>
              <a:t>https://genomebiology.biomedcentral.com/articles/10.1186/gb-2014-15-2-r29#:~:text=We%20call%20the%20first%20method,the%20level%20of%20individual%20observations.</a:t>
            </a:r>
            <a:endParaRPr>
              <a:solidFill>
                <a:srgbClr val="202124"/>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a:solidFill>
                  <a:srgbClr val="202124"/>
                </a:solidFill>
                <a:latin typeface="Roboto"/>
                <a:ea typeface="Roboto"/>
                <a:cs typeface="Roboto"/>
                <a:sym typeface="Roboto"/>
              </a:rPr>
              <a:t>We call the first method limma-trend and the second method voom, an acronym for '</a:t>
            </a:r>
            <a:r>
              <a:rPr lang="en-US" b="1">
                <a:solidFill>
                  <a:srgbClr val="202124"/>
                </a:solidFill>
                <a:latin typeface="Roboto"/>
                <a:ea typeface="Roboto"/>
                <a:cs typeface="Roboto"/>
                <a:sym typeface="Roboto"/>
              </a:rPr>
              <a:t>variance modeling at the observational level</a:t>
            </a:r>
            <a:r>
              <a:rPr lang="en-US">
                <a:solidFill>
                  <a:srgbClr val="202124"/>
                </a:solidFill>
                <a:latin typeface="Roboto"/>
                <a:ea typeface="Roboto"/>
                <a:cs typeface="Roboto"/>
                <a:sym typeface="Roboto"/>
              </a:rPr>
              <a:t>'. limma-trend applies the mean-variance relationship at the gene level whereas voom applies it at the level of individual observations.</a:t>
            </a:r>
            <a:endParaRPr>
              <a:solidFill>
                <a:srgbClr val="202124"/>
              </a:solidFill>
              <a:latin typeface="Roboto"/>
              <a:ea typeface="Roboto"/>
              <a:cs typeface="Roboto"/>
              <a:sym typeface="Roboto"/>
            </a:endParaRPr>
          </a:p>
          <a:p>
            <a:pPr marL="0" lvl="0" indent="0" algn="l" rtl="0">
              <a:spcBef>
                <a:spcPts val="0"/>
              </a:spcBef>
              <a:spcAft>
                <a:spcPts val="0"/>
              </a:spcAft>
              <a:buNone/>
            </a:pPr>
            <a:endParaRPr/>
          </a:p>
        </p:txBody>
      </p:sp>
      <p:sp>
        <p:nvSpPr>
          <p:cNvPr id="419" name="Google Shape;419;g2113dc0b702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113dc0b702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113dc0b702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​​Voom:</a:t>
            </a:r>
            <a:endParaRPr/>
          </a:p>
          <a:p>
            <a:pPr marL="0" lvl="0" indent="0" algn="l" rtl="0">
              <a:lnSpc>
                <a:spcPct val="115000"/>
              </a:lnSpc>
              <a:spcBef>
                <a:spcPts val="0"/>
              </a:spcBef>
              <a:spcAft>
                <a:spcPts val="0"/>
              </a:spcAft>
              <a:buClr>
                <a:schemeClr val="dk1"/>
              </a:buClr>
              <a:buSzPts val="1100"/>
              <a:buFont typeface="Arial"/>
              <a:buNone/>
            </a:pPr>
            <a:r>
              <a:rPr lang="en-US">
                <a:latin typeface="Lato"/>
                <a:ea typeface="Lato"/>
                <a:cs typeface="Lato"/>
                <a:sym typeface="Lato"/>
              </a:rPr>
              <a:t>Transform count data to log2-counts per million (logCPM), estimate the mean-variance relationship and use this to compute appropriate observation-level weights. The data are then ready for linear modelling.</a:t>
            </a:r>
            <a:endParaRPr>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en-US"/>
              <a:t>https://rdrr.io/bioc/limma/man/voom.html</a:t>
            </a:r>
            <a:endParaRPr/>
          </a:p>
          <a:p>
            <a:pPr marL="0" lvl="0" indent="0" algn="l" rtl="0">
              <a:lnSpc>
                <a:spcPct val="115000"/>
              </a:lnSpc>
              <a:spcBef>
                <a:spcPts val="0"/>
              </a:spcBef>
              <a:spcAft>
                <a:spcPts val="0"/>
              </a:spcAft>
              <a:buClr>
                <a:schemeClr val="dk1"/>
              </a:buClr>
              <a:buSzPts val="1100"/>
              <a:buFont typeface="Arial"/>
              <a:buNone/>
            </a:pPr>
            <a:r>
              <a:rPr lang="en-US">
                <a:latin typeface="Lato"/>
                <a:ea typeface="Lato"/>
                <a:cs typeface="Lato"/>
                <a:sym typeface="Lato"/>
              </a:rPr>
              <a:t>Raw counts show increasing variance with increasing count size, while log-counts typically show a decreasing mean-variance trend. This function estimates the mean-variance trend for log-counts, then assigns a weight to each observation based on its predicted variance. The weights are then used in the linear modelling process to adjust for heteroscedasticity.</a:t>
            </a:r>
            <a:endParaRPr>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en-US" b="1">
                <a:solidFill>
                  <a:srgbClr val="202124"/>
                </a:solidFill>
                <a:latin typeface="Roboto"/>
                <a:ea typeface="Roboto"/>
                <a:cs typeface="Roboto"/>
                <a:sym typeface="Roboto"/>
              </a:rPr>
              <a:t>Heteroscedasticity: standard deviations of a predicted variable, monitored over different values of an independent variable or as related to prior time periods, are non-constant.</a:t>
            </a:r>
            <a:endParaRPr b="1">
              <a:solidFill>
                <a:srgbClr val="202124"/>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b="1">
                <a:solidFill>
                  <a:srgbClr val="202124"/>
                </a:solidFill>
                <a:latin typeface="Roboto"/>
                <a:ea typeface="Roboto"/>
                <a:cs typeface="Roboto"/>
                <a:sym typeface="Roboto"/>
              </a:rPr>
              <a:t>https://rdrr.io/bioc/limma/man/voom.html</a:t>
            </a:r>
            <a:endParaRPr b="1">
              <a:solidFill>
                <a:srgbClr val="202124"/>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a:latin typeface="Lato"/>
                <a:ea typeface="Lato"/>
                <a:cs typeface="Lato"/>
                <a:sym typeface="Lato"/>
              </a:rPr>
              <a:t>This function is intended to process RNA-seq or ChIP-seq data prior to linear modelling in limma.</a:t>
            </a:r>
            <a:endParaRPr>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en-US">
                <a:latin typeface="Lato"/>
                <a:ea typeface="Lato"/>
                <a:cs typeface="Lato"/>
                <a:sym typeface="Lato"/>
              </a:rPr>
              <a:t>voom is an acronym for mean-variance modelling at the observational level. The idea is to estimate the mean-variance relationship in the data, then use this to compute an appropriate precision weight for each observation. Count data always show marked mean-variance relationships. Raw counts show increasing variance with increasing count size, while log-counts typically show a decreasing mean-variance trend. This function estimates the mean-variance trend for log-counts, then assigns a weight to each observation based on its predicted variance. The weights are then used in the linear modelling process to adjust for heteroscedasticity.</a:t>
            </a:r>
            <a:endParaRPr>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en-US">
                <a:latin typeface="Lato"/>
                <a:ea typeface="Lato"/>
                <a:cs typeface="Lato"/>
                <a:sym typeface="Lato"/>
              </a:rPr>
              <a:t>voom performs the following specific calculations. First, the counts are converted to logCPM values, adding 0.5 to all the counts to avoid taking the logarithm of zero. The matrix of logCPM values is then optionally normalized. The lmFit function is used to fit row-wise linear models. The lowess function is then used to fit a trend to the square-root-standard-deviations as a function of an average log-count measure. The trend line is then used to predict the variance of each logCPM value as a function of its fitted value on the count scale, and the inverse variances become the estimated precision weights.</a:t>
            </a:r>
            <a:endParaRPr>
              <a:latin typeface="Lato"/>
              <a:ea typeface="Lato"/>
              <a:cs typeface="Lato"/>
              <a:sym typeface="Lato"/>
            </a:endParaRPr>
          </a:p>
          <a:p>
            <a:pPr marL="0" lvl="0" indent="0" algn="l" rtl="0">
              <a:spcBef>
                <a:spcPts val="0"/>
              </a:spcBef>
              <a:spcAft>
                <a:spcPts val="0"/>
              </a:spcAft>
              <a:buNone/>
            </a:pPr>
            <a:endParaRPr/>
          </a:p>
        </p:txBody>
      </p:sp>
      <p:sp>
        <p:nvSpPr>
          <p:cNvPr id="427" name="Google Shape;427;g2113dc0b702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13dc0b702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g2113dc0b702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rgbClr val="292B2C"/>
                </a:solidFill>
                <a:latin typeface="Arial"/>
                <a:ea typeface="Arial"/>
                <a:cs typeface="Arial"/>
                <a:sym typeface="Arial"/>
              </a:rPr>
              <a:t>-Each dot represents a gene and it shows the mean-variance relationship of the genes in the dataset. This plot can help show if low counts have been filtered adequately and if there is a lot of variation in the data.</a:t>
            </a:r>
            <a:endParaRPr>
              <a:solidFill>
                <a:srgbClr val="292B2C"/>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solidFill>
                  <a:srgbClr val="212121"/>
                </a:solidFill>
                <a:latin typeface="Cambria"/>
                <a:ea typeface="Cambria"/>
                <a:cs typeface="Cambria"/>
                <a:sym typeface="Cambria"/>
              </a:rPr>
              <a:t>-The “voom-plot” shows a decreasing trend between the means and variances resulting from a combination of technical variation in the sequencing experiment and biological variation amongst the replicate samples from different cell populations. Experiments with high biological variation usually result in flatter trends, where variance values plateau at high expression values. Experiments with low biological variation tend to result in sharp decreasing trends.</a:t>
            </a:r>
            <a:endParaRPr>
              <a:solidFill>
                <a:srgbClr val="212121"/>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US">
                <a:solidFill>
                  <a:srgbClr val="212121"/>
                </a:solidFill>
                <a:latin typeface="Cambria"/>
                <a:ea typeface="Cambria"/>
                <a:cs typeface="Cambria"/>
                <a:sym typeface="Cambria"/>
              </a:rPr>
              <a:t>-Linear modelling in </a:t>
            </a:r>
            <a:r>
              <a:rPr lang="en-US" b="1">
                <a:solidFill>
                  <a:srgbClr val="212121"/>
                </a:solidFill>
                <a:latin typeface="Cambria"/>
                <a:ea typeface="Cambria"/>
                <a:cs typeface="Cambria"/>
                <a:sym typeface="Cambria"/>
              </a:rPr>
              <a:t>limma</a:t>
            </a:r>
            <a:r>
              <a:rPr lang="en-US">
                <a:solidFill>
                  <a:srgbClr val="212121"/>
                </a:solidFill>
                <a:latin typeface="Cambria"/>
                <a:ea typeface="Cambria"/>
                <a:cs typeface="Cambria"/>
                <a:sym typeface="Cambria"/>
              </a:rPr>
              <a:t> is carried out using the </a:t>
            </a:r>
            <a:r>
              <a:rPr lang="en-US"/>
              <a:t>lmFit</a:t>
            </a:r>
            <a:r>
              <a:rPr lang="en-US">
                <a:solidFill>
                  <a:srgbClr val="212121"/>
                </a:solidFill>
                <a:latin typeface="Cambria"/>
                <a:ea typeface="Cambria"/>
                <a:cs typeface="Cambria"/>
                <a:sym typeface="Cambria"/>
              </a:rPr>
              <a:t> and </a:t>
            </a:r>
            <a:r>
              <a:rPr lang="en-US"/>
              <a:t>contrasts.fit</a:t>
            </a:r>
            <a:r>
              <a:rPr lang="en-US">
                <a:solidFill>
                  <a:srgbClr val="212121"/>
                </a:solidFill>
                <a:latin typeface="Cambria"/>
                <a:ea typeface="Cambria"/>
                <a:cs typeface="Cambria"/>
                <a:sym typeface="Cambria"/>
              </a:rPr>
              <a:t> functions originally written for application to microarrays. SA </a:t>
            </a:r>
            <a:r>
              <a:rPr lang="en-US">
                <a:latin typeface="Lato"/>
                <a:ea typeface="Lato"/>
                <a:cs typeface="Lato"/>
                <a:sym typeface="Lato"/>
              </a:rPr>
              <a:t>Plot (sigma vs. A plot) shows residual standard deviation versus average log expression for a fitted microarray linear model.</a:t>
            </a:r>
            <a:r>
              <a:rPr lang="en-US">
                <a:solidFill>
                  <a:srgbClr val="292B2C"/>
                </a:solidFill>
                <a:latin typeface="Arial"/>
                <a:ea typeface="Arial"/>
                <a:cs typeface="Arial"/>
                <a:sym typeface="Arial"/>
              </a:rPr>
              <a:t> </a:t>
            </a:r>
            <a:r>
              <a:rPr lang="en-US">
                <a:solidFill>
                  <a:srgbClr val="212121"/>
                </a:solidFill>
                <a:latin typeface="Cambria"/>
                <a:ea typeface="Cambria"/>
                <a:cs typeface="Cambria"/>
                <a:sym typeface="Cambria"/>
              </a:rPr>
              <a:t>Variance is no longer dependent on the mean expression level.</a:t>
            </a:r>
            <a:r>
              <a:rPr lang="en-US">
                <a:solidFill>
                  <a:srgbClr val="292B2C"/>
                </a:solidFill>
                <a:latin typeface="Arial"/>
                <a:ea typeface="Arial"/>
                <a:cs typeface="Arial"/>
                <a:sym typeface="Arial"/>
              </a:rPr>
              <a:t> The average log2 residual standard deviation is marked by a horizontal blue line. This plot shows how the dependence between the means and variances has been removed after the voom weights are applied to the data.</a:t>
            </a:r>
            <a:endParaRPr>
              <a:solidFill>
                <a:srgbClr val="292B2C"/>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solidFill>
                  <a:srgbClr val="292B2C"/>
                </a:solidFill>
                <a:latin typeface="Arial"/>
                <a:ea typeface="Arial"/>
                <a:cs typeface="Arial"/>
                <a:sym typeface="Arial"/>
              </a:rPr>
              <a:t>Why use it?</a:t>
            </a:r>
            <a:endParaRPr>
              <a:solidFill>
                <a:srgbClr val="292B2C"/>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solidFill>
                  <a:srgbClr val="292B2C"/>
                </a:solidFill>
                <a:latin typeface="Arial"/>
                <a:ea typeface="Arial"/>
                <a:cs typeface="Arial"/>
                <a:sym typeface="Arial"/>
              </a:rPr>
              <a:t>-Reduces false positives, is fast to run, effectively detects outliers in the data, reduces heteroscedasticity, allows incorporation of metadata (</a:t>
            </a:r>
            <a:r>
              <a:rPr lang="en-US">
                <a:solidFill>
                  <a:srgbClr val="333333"/>
                </a:solidFill>
                <a:latin typeface="Georgia"/>
                <a:ea typeface="Georgia"/>
                <a:cs typeface="Georgia"/>
                <a:sym typeface="Georgia"/>
              </a:rPr>
              <a:t>experimental design, treatment conditions, replicates).</a:t>
            </a:r>
            <a:endParaRPr>
              <a:solidFill>
                <a:srgbClr val="333333"/>
              </a:solidFill>
              <a:latin typeface="Georgia"/>
              <a:ea typeface="Georgia"/>
              <a:cs typeface="Georgia"/>
              <a:sym typeface="Georgia"/>
            </a:endParaRPr>
          </a:p>
          <a:p>
            <a:pPr marL="0" lvl="0" indent="0" algn="l" rtl="0">
              <a:lnSpc>
                <a:spcPct val="115000"/>
              </a:lnSpc>
              <a:spcBef>
                <a:spcPts val="0"/>
              </a:spcBef>
              <a:spcAft>
                <a:spcPts val="0"/>
              </a:spcAft>
              <a:buClr>
                <a:schemeClr val="dk1"/>
              </a:buClr>
              <a:buSzPts val="1100"/>
              <a:buFont typeface="Arial"/>
              <a:buNone/>
            </a:pPr>
            <a:r>
              <a:rPr lang="en-US">
                <a:solidFill>
                  <a:srgbClr val="333333"/>
                </a:solidFill>
                <a:latin typeface="Cambria"/>
                <a:ea typeface="Cambria"/>
                <a:cs typeface="Cambria"/>
                <a:sym typeface="Cambria"/>
              </a:rPr>
              <a:t>Means (x-axis) and variances (y-axis) of each gene are plotted to show the dependence between the two before </a:t>
            </a:r>
            <a:r>
              <a:rPr lang="en-US"/>
              <a:t>voom</a:t>
            </a:r>
            <a:r>
              <a:rPr lang="en-US">
                <a:solidFill>
                  <a:srgbClr val="333333"/>
                </a:solidFill>
                <a:latin typeface="Cambria"/>
                <a:ea typeface="Cambria"/>
                <a:cs typeface="Cambria"/>
                <a:sym typeface="Cambria"/>
              </a:rPr>
              <a:t> is applied to the data ( </a:t>
            </a:r>
            <a:r>
              <a:rPr lang="en-US" b="1">
                <a:solidFill>
                  <a:srgbClr val="333333"/>
                </a:solidFill>
                <a:latin typeface="Cambria"/>
                <a:ea typeface="Cambria"/>
                <a:cs typeface="Cambria"/>
                <a:sym typeface="Cambria"/>
              </a:rPr>
              <a:t>A</a:t>
            </a:r>
            <a:r>
              <a:rPr lang="en-US">
                <a:solidFill>
                  <a:srgbClr val="333333"/>
                </a:solidFill>
                <a:latin typeface="Cambria"/>
                <a:ea typeface="Cambria"/>
                <a:cs typeface="Cambria"/>
                <a:sym typeface="Cambria"/>
              </a:rPr>
              <a:t>) and how the trend is removed after </a:t>
            </a:r>
            <a:r>
              <a:rPr lang="en-US"/>
              <a:t>voom</a:t>
            </a:r>
            <a:r>
              <a:rPr lang="en-US">
                <a:solidFill>
                  <a:srgbClr val="333333"/>
                </a:solidFill>
                <a:latin typeface="Cambria"/>
                <a:ea typeface="Cambria"/>
                <a:cs typeface="Cambria"/>
                <a:sym typeface="Cambria"/>
              </a:rPr>
              <a:t> precision weights are applied to the data ( </a:t>
            </a:r>
            <a:r>
              <a:rPr lang="en-US" b="1">
                <a:solidFill>
                  <a:srgbClr val="333333"/>
                </a:solidFill>
                <a:latin typeface="Cambria"/>
                <a:ea typeface="Cambria"/>
                <a:cs typeface="Cambria"/>
                <a:sym typeface="Cambria"/>
              </a:rPr>
              <a:t>B</a:t>
            </a:r>
            <a:r>
              <a:rPr lang="en-US">
                <a:solidFill>
                  <a:srgbClr val="333333"/>
                </a:solidFill>
                <a:latin typeface="Cambria"/>
                <a:ea typeface="Cambria"/>
                <a:cs typeface="Cambria"/>
                <a:sym typeface="Cambria"/>
              </a:rPr>
              <a:t>). The plot on the left is created within the </a:t>
            </a:r>
            <a:r>
              <a:rPr lang="en-US"/>
              <a:t>voom</a:t>
            </a:r>
            <a:r>
              <a:rPr lang="en-US">
                <a:solidFill>
                  <a:srgbClr val="333333"/>
                </a:solidFill>
                <a:latin typeface="Cambria"/>
                <a:ea typeface="Cambria"/>
                <a:cs typeface="Cambria"/>
                <a:sym typeface="Cambria"/>
              </a:rPr>
              <a:t> function which extracts residual variances from fitting linear models to log-CPM transformed data. Variances are then rescaled to quarter-root variances (or square-root of standard deviations) and plotted against the mean expression of each gene. The means are log </a:t>
            </a:r>
            <a:r>
              <a:rPr lang="en-US" sz="2000" baseline="-25000">
                <a:solidFill>
                  <a:srgbClr val="333333"/>
                </a:solidFill>
                <a:latin typeface="Cambria"/>
                <a:ea typeface="Cambria"/>
                <a:cs typeface="Cambria"/>
                <a:sym typeface="Cambria"/>
              </a:rPr>
              <a:t>2</a:t>
            </a:r>
            <a:r>
              <a:rPr lang="en-US">
                <a:solidFill>
                  <a:srgbClr val="333333"/>
                </a:solidFill>
                <a:latin typeface="Cambria"/>
                <a:ea typeface="Cambria"/>
                <a:cs typeface="Cambria"/>
                <a:sym typeface="Cambria"/>
              </a:rPr>
              <a:t>-transformed mean-counts with an offset of 2. The plot on the right is created using </a:t>
            </a:r>
            <a:r>
              <a:rPr lang="en-US"/>
              <a:t>plotSA</a:t>
            </a:r>
            <a:r>
              <a:rPr lang="en-US">
                <a:solidFill>
                  <a:srgbClr val="333333"/>
                </a:solidFill>
                <a:latin typeface="Cambria"/>
                <a:ea typeface="Cambria"/>
                <a:cs typeface="Cambria"/>
                <a:sym typeface="Cambria"/>
              </a:rPr>
              <a:t> which plots log </a:t>
            </a:r>
            <a:r>
              <a:rPr lang="en-US" sz="2000" baseline="-25000">
                <a:solidFill>
                  <a:srgbClr val="333333"/>
                </a:solidFill>
                <a:latin typeface="Cambria"/>
                <a:ea typeface="Cambria"/>
                <a:cs typeface="Cambria"/>
                <a:sym typeface="Cambria"/>
              </a:rPr>
              <a:t>2</a:t>
            </a:r>
            <a:r>
              <a:rPr lang="en-US">
                <a:solidFill>
                  <a:srgbClr val="333333"/>
                </a:solidFill>
                <a:latin typeface="Cambria"/>
                <a:ea typeface="Cambria"/>
                <a:cs typeface="Cambria"/>
                <a:sym typeface="Cambria"/>
              </a:rPr>
              <a:t> residual standard deviations against mean log-CPM values. The average log </a:t>
            </a:r>
            <a:r>
              <a:rPr lang="en-US" sz="2000" baseline="-25000">
                <a:solidFill>
                  <a:srgbClr val="333333"/>
                </a:solidFill>
                <a:latin typeface="Cambria"/>
                <a:ea typeface="Cambria"/>
                <a:cs typeface="Cambria"/>
                <a:sym typeface="Cambria"/>
              </a:rPr>
              <a:t>2</a:t>
            </a:r>
            <a:r>
              <a:rPr lang="en-US">
                <a:solidFill>
                  <a:srgbClr val="333333"/>
                </a:solidFill>
                <a:latin typeface="Cambria"/>
                <a:ea typeface="Cambria"/>
                <a:cs typeface="Cambria"/>
                <a:sym typeface="Cambria"/>
              </a:rPr>
              <a:t> residual standard deviation is marked by a horizontal blue line. In both plots, each black dot represents a gene and a red curve is fitted to these points.</a:t>
            </a:r>
            <a:endParaRPr>
              <a:solidFill>
                <a:srgbClr val="333333"/>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US">
                <a:solidFill>
                  <a:srgbClr val="333333"/>
                </a:solidFill>
                <a:latin typeface="Cambria"/>
                <a:ea typeface="Cambria"/>
                <a:cs typeface="Cambria"/>
                <a:sym typeface="Cambria"/>
              </a:rPr>
              <a:t>-https://training.galaxyproject.org/training-material/topics/transcriptomics/tutorials/rna-seq-counts-to-genes/tutorial.html#:~:text=Voom%20variance%20plot,-This%20plot%20is&amp;text=Each%20dot%20represents%20a%20gene,Voom%20variance%20plots%20box%20below.</a:t>
            </a:r>
            <a:endParaRPr>
              <a:solidFill>
                <a:srgbClr val="333333"/>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US">
                <a:solidFill>
                  <a:srgbClr val="292B2C"/>
                </a:solidFill>
                <a:latin typeface="Arial"/>
                <a:ea typeface="Arial"/>
                <a:cs typeface="Arial"/>
                <a:sym typeface="Arial"/>
              </a:rPr>
              <a:t>-https://www.ncbi.nlm.nih.gov/pmc/articles/PMC4937821/</a:t>
            </a:r>
            <a:endParaRPr>
              <a:solidFill>
                <a:srgbClr val="292B2C"/>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solidFill>
                  <a:srgbClr val="333333"/>
                </a:solidFill>
                <a:latin typeface="Arial"/>
                <a:ea typeface="Arial"/>
                <a:cs typeface="Arial"/>
                <a:sym typeface="Arial"/>
              </a:rPr>
              <a:t>-https://doi.org/10.1186/gb-2014-15-2-r29</a:t>
            </a:r>
            <a:endParaRPr>
              <a:solidFill>
                <a:srgbClr val="333333"/>
              </a:solidFill>
              <a:latin typeface="Arial"/>
              <a:ea typeface="Arial"/>
              <a:cs typeface="Arial"/>
              <a:sym typeface="Arial"/>
            </a:endParaRPr>
          </a:p>
          <a:p>
            <a:pPr marL="0" lvl="0" indent="0" algn="l" rtl="0">
              <a:spcBef>
                <a:spcPts val="0"/>
              </a:spcBef>
              <a:spcAft>
                <a:spcPts val="0"/>
              </a:spcAft>
              <a:buNone/>
            </a:pPr>
            <a:endParaRPr>
              <a:solidFill>
                <a:srgbClr val="212121"/>
              </a:solidFill>
              <a:latin typeface="Cambria"/>
              <a:ea typeface="Cambria"/>
              <a:cs typeface="Cambria"/>
              <a:sym typeface="Cambri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Arial"/>
                <a:ea typeface="Arial"/>
                <a:cs typeface="Arial"/>
                <a:sym typeface="Arial"/>
              </a:rPr>
              <a:t>Information:</a:t>
            </a:r>
            <a:endParaRPr/>
          </a:p>
          <a:p>
            <a:pPr marL="0" lvl="0" indent="0" algn="l" rtl="0">
              <a:spcBef>
                <a:spcPts val="0"/>
              </a:spcBef>
              <a:spcAft>
                <a:spcPts val="0"/>
              </a:spcAft>
              <a:buNone/>
            </a:pPr>
            <a:r>
              <a:rPr lang="en-US" sz="1200">
                <a:latin typeface="Arial"/>
                <a:ea typeface="Arial"/>
                <a:cs typeface="Arial"/>
                <a:sym typeface="Arial"/>
              </a:rPr>
              <a:t>Dillies et al. Briefings in Bioinformatics, Vol. 14 (6): 671–683 (2013)</a:t>
            </a:r>
            <a:endParaRPr/>
          </a:p>
          <a:p>
            <a:pPr marL="0" lvl="0" indent="0" algn="l" rtl="0">
              <a:spcBef>
                <a:spcPts val="0"/>
              </a:spcBef>
              <a:spcAft>
                <a:spcPts val="0"/>
              </a:spcAft>
              <a:buNone/>
            </a:pPr>
            <a:r>
              <a:rPr lang="en-US" sz="1200">
                <a:latin typeface="Arial"/>
                <a:ea typeface="Arial"/>
                <a:cs typeface="Arial"/>
                <a:sym typeface="Arial"/>
              </a:rPr>
              <a:t>https://exrna.org/normalization-of-small-rna-seq-data-from-extracellular-rna-samples/</a:t>
            </a:r>
            <a:endParaRPr/>
          </a:p>
          <a:p>
            <a:pPr marL="0" lvl="0" indent="0" algn="l" rtl="0">
              <a:spcBef>
                <a:spcPts val="0"/>
              </a:spcBef>
              <a:spcAft>
                <a:spcPts val="0"/>
              </a:spcAft>
              <a:buNone/>
            </a:pP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RNA-Seq experiments:  Sources of systematic variation include library size, transcript length, and GC content (Dillies et al. 2012)</a:t>
            </a:r>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endParaRPr/>
          </a:p>
        </p:txBody>
      </p:sp>
      <p:sp>
        <p:nvSpPr>
          <p:cNvPr id="358" name="Google Shape;35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113dc0b702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2113dc0b702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113dc0b702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2113dc0b702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113dc0b702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2113dc0b702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https://mikelove.wordpress.com/2016/09/28/deseq2-or-edger/</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What’s different then?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major differences between the two methods are in some of the defaults. DESeq2 by default does a couple things (which can all optionally be turned off): it finds an optimal value at which to filter low count genes, flags genes with large outlier counts or removes these outlier values when there are sufficient samples per group (n&gt;6), excludes from the estimation of the dispersion prior and dispersion moderation those genes with very high within-group variance, and moderates log fold changes which have small statistical support (e.g. from low count genes).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edgeR offers similar functionality, for example, it offers a robust dispersion estimation function, estimateGLMRobustDisp, which reduces the effect of individual outlier counts, and a robust argument to estimateDisp so that hyperparameters are not overly affected by genes with very high within-group variance. And the default steps in the edgeR User Guide for filtering low counts genes both increases power by reducing multiple testing burden and removes genes with uninformative log fold changes.</a:t>
            </a:r>
            <a:endParaRPr/>
          </a:p>
          <a:p>
            <a:pPr marL="0" lvl="0" indent="0" algn="l" rtl="0">
              <a:spcBef>
                <a:spcPts val="0"/>
              </a:spcBef>
              <a:spcAft>
                <a:spcPts val="0"/>
              </a:spcAft>
              <a:buNone/>
            </a:pPr>
            <a:endParaRPr/>
          </a:p>
        </p:txBody>
      </p:sp>
      <p:sp>
        <p:nvSpPr>
          <p:cNvPr id="486" name="Google Shape;48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113dc0b702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113dc0b702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2113dc0b702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https://uswest.ensembl.org/info/data/biomart/biomart_r_package.html</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B56DBB38-113C-C1EF-6040-63F19C77E525}"/>
            </a:ext>
          </a:extLst>
        </p:cNvPr>
        <p:cNvGrpSpPr/>
        <p:nvPr/>
      </p:nvGrpSpPr>
      <p:grpSpPr>
        <a:xfrm>
          <a:off x="0" y="0"/>
          <a:ext cx="0" cy="0"/>
          <a:chOff x="0" y="0"/>
          <a:chExt cx="0" cy="0"/>
        </a:xfrm>
      </p:grpSpPr>
      <p:sp>
        <p:nvSpPr>
          <p:cNvPr id="421" name="Google Shape;421;p19:notes">
            <a:extLst>
              <a:ext uri="{FF2B5EF4-FFF2-40B4-BE49-F238E27FC236}">
                <a16:creationId xmlns:a16="http://schemas.microsoft.com/office/drawing/2014/main" id="{66972092-F1C1-1F1F-BC06-5EC1521C6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a:extLst>
              <a:ext uri="{FF2B5EF4-FFF2-40B4-BE49-F238E27FC236}">
                <a16:creationId xmlns:a16="http://schemas.microsoft.com/office/drawing/2014/main" id="{B14159F1-1BE4-3875-5F6D-D6D3AD8F3D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759429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dirty="0"/>
              <a:t>Figure </a:t>
            </a:r>
            <a:r>
              <a:rPr lang="en-US" dirty="0" err="1"/>
              <a:t>BioRender</a:t>
            </a:r>
          </a:p>
          <a:p>
            <a:pPr marL="0" marR="0" lvl="0" indent="0" algn="l" rtl="0">
              <a:lnSpc>
                <a:spcPct val="100000"/>
              </a:lnSpc>
              <a:spcBef>
                <a:spcPts val="0"/>
              </a:spcBef>
              <a:spcAft>
                <a:spcPts val="0"/>
              </a:spcAft>
              <a:buClr>
                <a:schemeClr val="dk1"/>
              </a:buClr>
              <a:buSzPts val="1200"/>
              <a:buFont typeface="Calibri"/>
              <a:buNone/>
            </a:pPr>
            <a:r>
              <a:rPr lang="en-US" sz="1200" b="0" i="0" dirty="0">
                <a:solidFill>
                  <a:schemeClr val="dk1"/>
                </a:solidFill>
                <a:latin typeface="Calibri"/>
                <a:ea typeface="Calibri"/>
                <a:cs typeface="Calibri"/>
                <a:sym typeface="Calibri"/>
              </a:rPr>
              <a:t>Figure: </a:t>
            </a:r>
            <a:r>
              <a:rPr lang="en-US" dirty="0"/>
              <a:t>https://hbctraining.github.io/DGE_workshop/lessons/02_DGE_count_normalization.html</a:t>
            </a:r>
            <a:endParaRPr dirty="0"/>
          </a:p>
          <a:p>
            <a:pPr marL="0" lvl="0" indent="0" algn="l" rtl="0">
              <a:spcBef>
                <a:spcPts val="0"/>
              </a:spcBef>
              <a:spcAft>
                <a:spcPts val="0"/>
              </a:spcAft>
              <a:buClr>
                <a:schemeClr val="dk1"/>
              </a:buClr>
              <a:buSzPts val="1200"/>
              <a:buFont typeface="Calibri"/>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dd6be16d8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dd6be16d8c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dirty="0"/>
              <a:t>Information:</a:t>
            </a:r>
            <a:endParaRPr dirty="0"/>
          </a:p>
          <a:p>
            <a:pPr marL="0" lvl="0" indent="0" algn="l" rtl="0">
              <a:spcBef>
                <a:spcPts val="0"/>
              </a:spcBef>
              <a:spcAft>
                <a:spcPts val="0"/>
              </a:spcAft>
              <a:buClr>
                <a:schemeClr val="dk1"/>
              </a:buClr>
              <a:buFont typeface="Arial"/>
              <a:buNone/>
            </a:pPr>
            <a:r>
              <a:rPr lang="en-US">
                <a:latin typeface="Arial"/>
                <a:ea typeface="Arial"/>
                <a:cs typeface="Arial"/>
                <a:sym typeface="Arial"/>
              </a:rPr>
              <a:t>http://www.rna-seqblog.com/rpkm-fpkm-and-tpm-clearly-explained</a:t>
            </a:r>
            <a:endParaRPr/>
          </a:p>
        </p:txBody>
      </p:sp>
      <p:sp>
        <p:nvSpPr>
          <p:cNvPr id="167" name="Google Shape;167;g1dd6be16d8c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Information:</a:t>
            </a:r>
            <a:endParaRPr/>
          </a:p>
          <a:p>
            <a:pPr marL="0" lvl="0" indent="0" algn="l" rtl="0">
              <a:spcBef>
                <a:spcPts val="0"/>
              </a:spcBef>
              <a:spcAft>
                <a:spcPts val="0"/>
              </a:spcAft>
              <a:buNone/>
            </a:pPr>
            <a:r>
              <a:rPr lang="en-US"/>
              <a:t>https://www.reneshbedre.com/blog/expression_units.html#-gene-expression-units-and-calculation-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6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1"/>
          <p:cNvSpPr>
            <a:spLocks noGrp="1"/>
          </p:cNvSpPr>
          <p:nvPr>
            <p:ph type="pic" idx="2"/>
          </p:nvPr>
        </p:nvSpPr>
        <p:spPr>
          <a:xfrm>
            <a:off x="5183188" y="987425"/>
            <a:ext cx="6172200" cy="4873625"/>
          </a:xfrm>
          <a:prstGeom prst="rect">
            <a:avLst/>
          </a:prstGeom>
          <a:noFill/>
          <a:ln>
            <a:noFill/>
          </a:ln>
        </p:spPr>
      </p:sp>
      <p:sp>
        <p:nvSpPr>
          <p:cNvPr id="72" name="Google Shape;72;p6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54"/>
          <p:cNvSpPr txBox="1">
            <a:spLocks noGrp="1"/>
          </p:cNvSpPr>
          <p:nvPr>
            <p:ph type="title"/>
          </p:nvPr>
        </p:nvSpPr>
        <p:spPr>
          <a:xfrm>
            <a:off x="415600" y="288567"/>
            <a:ext cx="11360700" cy="763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Roboto"/>
              <a:buNone/>
              <a:defRPr>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4"/>
          <p:cNvSpPr txBox="1">
            <a:spLocks noGrp="1"/>
          </p:cNvSpPr>
          <p:nvPr>
            <p:ph type="body" idx="1"/>
          </p:nvPr>
        </p:nvSpPr>
        <p:spPr>
          <a:xfrm>
            <a:off x="415600" y="1231833"/>
            <a:ext cx="11360700" cy="49860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000000"/>
              </a:buClr>
              <a:buSzPts val="2800"/>
              <a:buFont typeface="Helvetica Neue"/>
              <a:buChar char="•"/>
              <a:defRPr>
                <a:solidFill>
                  <a:srgbClr val="000000"/>
                </a:solidFill>
                <a:latin typeface="Helvetica Neue"/>
                <a:ea typeface="Helvetica Neue"/>
                <a:cs typeface="Helvetica Neue"/>
                <a:sym typeface="Helvetica Neue"/>
              </a:defRPr>
            </a:lvl1pPr>
            <a:lvl2pPr marL="914400" lvl="1" indent="-381000" algn="l">
              <a:lnSpc>
                <a:spcPct val="90000"/>
              </a:lnSpc>
              <a:spcBef>
                <a:spcPts val="500"/>
              </a:spcBef>
              <a:spcAft>
                <a:spcPts val="0"/>
              </a:spcAft>
              <a:buClr>
                <a:srgbClr val="000000"/>
              </a:buClr>
              <a:buSzPts val="2400"/>
              <a:buFont typeface="Helvetica Neue"/>
              <a:buChar char="•"/>
              <a:defRPr>
                <a:solidFill>
                  <a:srgbClr val="000000"/>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000000"/>
              </a:buClr>
              <a:buSzPts val="2000"/>
              <a:buFont typeface="Helvetica Neue"/>
              <a:buChar char="•"/>
              <a:defRPr>
                <a:solidFill>
                  <a:srgbClr val="000000"/>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6pPr>
            <a:lvl7pPr marL="3200400" lvl="6" indent="-342900" algn="l">
              <a:lnSpc>
                <a:spcPct val="90000"/>
              </a:lnSpc>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7pPr>
            <a:lvl8pPr marL="3657600" lvl="7" indent="-342900" algn="l">
              <a:lnSpc>
                <a:spcPct val="90000"/>
              </a:lnSpc>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8pPr>
            <a:lvl9pPr marL="4114800" lvl="8" indent="-342900" algn="l">
              <a:lnSpc>
                <a:spcPct val="90000"/>
              </a:lnSpc>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9pPr>
          </a:lstStyle>
          <a:p>
            <a:endParaRPr/>
          </a:p>
        </p:txBody>
      </p:sp>
      <p:sp>
        <p:nvSpPr>
          <p:cNvPr id="30" name="Google Shape;30;p54"/>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5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6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emorey@health.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bioconductor.org/packages/release/bioc/vignettes/edgeR/inst/doc/edgeRUsersGuide.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ncbi.nlm.nih.gov/pmc/articles/PMC4937821/pdf/f1000research-5-18347.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hbctraining.github.io/DGE_workshop/lessons/02_DGE_count_normalization.html"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28.png"/><Relationship Id="rId4" Type="http://schemas.openxmlformats.org/officeDocument/2006/relationships/diagramLayout" Target="../diagrams/layout7.xml"/><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hyperlink" Target="https://www.ncbi.nlm.nih.gov/pmc/articles/PMC4937821/pdf/f1000research-5-18347.pdf" TargetMode="External"/><Relationship Id="rId3" Type="http://schemas.openxmlformats.org/officeDocument/2006/relationships/hyperlink" Target="https://lashlock.github.io/compbio/R_presentation.html" TargetMode="External"/><Relationship Id="rId7" Type="http://schemas.openxmlformats.org/officeDocument/2006/relationships/hyperlink" Target="https://www.bioconductor.org/packages/release/bioc/vignettes/edgeR/inst/doc/edgeRUsersGuide.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eb.stanford.edu/class/bios221/labs/rnaseq/lab_4_rnaseq.html" TargetMode="External"/><Relationship Id="rId5" Type="http://schemas.openxmlformats.org/officeDocument/2006/relationships/hyperlink" Target="http://www.nathalievialaneix.eu/doc/html/solution_edgeR-tomato-withcode.html" TargetMode="External"/><Relationship Id="rId4" Type="http://schemas.openxmlformats.org/officeDocument/2006/relationships/hyperlink" Target="https://genviz.org/module-04-expression/0004/02/01/DifferentialExpressio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ncbi.nlm.nih.gov/pmc/articles/PMC493782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ioconductor.org/packages/release/bioc/html/biomaRt.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uswest.ensembl.org/info/data/biomart/biomart_r_package.html"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uswest.ensembl.org/info/data/biomart/biomart_r_package.html" TargetMode="Externa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uswest.ensembl.org/info/data/biomart/biomart_r_package.html"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638206" y="599658"/>
            <a:ext cx="10918966" cy="36079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dirty="0">
                <a:latin typeface="Arial"/>
                <a:ea typeface="Arial"/>
                <a:cs typeface="Arial"/>
                <a:sym typeface="Arial"/>
              </a:rPr>
              <a:t>BNFO 262 Module 4: Lecture 2</a:t>
            </a:r>
            <a:br>
              <a:rPr lang="en-US" sz="4000" dirty="0">
                <a:latin typeface="Arial"/>
                <a:ea typeface="Arial"/>
                <a:cs typeface="Arial"/>
              </a:rPr>
            </a:br>
            <a:br>
              <a:rPr lang="en-US" dirty="0">
                <a:latin typeface="Arial"/>
                <a:ea typeface="Arial"/>
                <a:cs typeface="Arial"/>
              </a:rPr>
            </a:br>
            <a:r>
              <a:rPr lang="en-US" sz="5400" dirty="0">
                <a:latin typeface="Arial"/>
                <a:ea typeface="Arial"/>
                <a:cs typeface="Arial"/>
                <a:sym typeface="Arial"/>
              </a:rPr>
              <a:t>RNA-Seq: </a:t>
            </a:r>
            <a:br>
              <a:rPr lang="en-US" sz="5400" dirty="0">
                <a:latin typeface="Arial"/>
                <a:ea typeface="Arial"/>
                <a:cs typeface="Arial"/>
              </a:rPr>
            </a:br>
            <a:r>
              <a:rPr lang="en-US" sz="5400" dirty="0">
                <a:latin typeface="Arial"/>
                <a:ea typeface="Arial"/>
                <a:cs typeface="Arial"/>
                <a:sym typeface="Arial"/>
              </a:rPr>
              <a:t>Differential Expression Analysis</a:t>
            </a:r>
            <a:endParaRPr lang="en-US"/>
          </a:p>
        </p:txBody>
      </p:sp>
      <p:sp>
        <p:nvSpPr>
          <p:cNvPr id="95" name="Google Shape;95;p1"/>
          <p:cNvSpPr txBox="1">
            <a:spLocks noGrp="1"/>
          </p:cNvSpPr>
          <p:nvPr>
            <p:ph type="ftr" idx="11"/>
          </p:nvPr>
        </p:nvSpPr>
        <p:spPr>
          <a:xfrm>
            <a:off x="3864" y="6530703"/>
            <a:ext cx="1701800" cy="33125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BNFO 262 Winter 2026</a:t>
            </a:r>
            <a:endParaRPr dirty="0"/>
          </a:p>
        </p:txBody>
      </p:sp>
      <p:sp>
        <p:nvSpPr>
          <p:cNvPr id="5" name="Google Shape;93;p1">
            <a:extLst>
              <a:ext uri="{FF2B5EF4-FFF2-40B4-BE49-F238E27FC236}">
                <a16:creationId xmlns:a16="http://schemas.microsoft.com/office/drawing/2014/main" id="{1A7B98C9-0096-2C39-ACCC-CE882B2E6874}"/>
              </a:ext>
            </a:extLst>
          </p:cNvPr>
          <p:cNvSpPr txBox="1">
            <a:spLocks noGrp="1"/>
          </p:cNvSpPr>
          <p:nvPr/>
        </p:nvSpPr>
        <p:spPr>
          <a:xfrm>
            <a:off x="1924840" y="4978539"/>
            <a:ext cx="8344554" cy="154766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spcBef>
                <a:spcPts val="0"/>
              </a:spcBef>
              <a:buSzPct val="100000"/>
            </a:pPr>
            <a:r>
              <a:rPr lang="en-US" dirty="0">
                <a:latin typeface="Arial"/>
                <a:ea typeface="Arial"/>
                <a:cs typeface="Arial"/>
                <a:sym typeface="Arial"/>
              </a:rPr>
              <a:t>Rob Morey, PhD</a:t>
            </a:r>
            <a:endParaRPr dirty="0"/>
          </a:p>
          <a:p>
            <a:pPr marL="0" indent="0">
              <a:buSzPct val="100000"/>
            </a:pPr>
            <a:r>
              <a:rPr lang="en-US" u="sng" dirty="0">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remorey@health.ucsd.edu</a:t>
            </a:r>
            <a:endParaRPr lang="en-US" u="sng">
              <a:solidFill>
                <a:schemeClr val="tx1"/>
              </a:solidFill>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9"/>
          <p:cNvSpPr txBox="1">
            <a:spLocks noGrp="1"/>
          </p:cNvSpPr>
          <p:nvPr>
            <p:ph type="title"/>
          </p:nvPr>
        </p:nvSpPr>
        <p:spPr>
          <a:xfrm>
            <a:off x="415600" y="288567"/>
            <a:ext cx="11360700" cy="76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Roboto"/>
              <a:buNone/>
            </a:pPr>
            <a:r>
              <a:rPr lang="en-US"/>
              <a:t>TPM</a:t>
            </a:r>
            <a:endParaRPr/>
          </a:p>
        </p:txBody>
      </p:sp>
      <p:sp>
        <p:nvSpPr>
          <p:cNvPr id="190" name="Google Shape;190;p9"/>
          <p:cNvSpPr txBox="1">
            <a:spLocks noGrp="1"/>
          </p:cNvSpPr>
          <p:nvPr>
            <p:ph type="body" idx="1"/>
          </p:nvPr>
        </p:nvSpPr>
        <p:spPr>
          <a:xfrm>
            <a:off x="415600" y="1231833"/>
            <a:ext cx="11360700" cy="49860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000000"/>
              </a:buClr>
              <a:buSzPts val="2800"/>
              <a:buFont typeface="Helvetica Neue"/>
              <a:buChar char="•"/>
            </a:pPr>
            <a:r>
              <a:rPr lang="en-US" dirty="0"/>
              <a:t>TPM: Transcripts per million (</a:t>
            </a:r>
            <a:r>
              <a:rPr lang="en-US" dirty="0">
                <a:solidFill>
                  <a:srgbClr val="FF0000"/>
                </a:solidFill>
              </a:rPr>
              <a:t>T</a:t>
            </a:r>
            <a:r>
              <a:rPr lang="en-US" dirty="0"/>
              <a:t>ranscripts </a:t>
            </a:r>
            <a:r>
              <a:rPr lang="en-US" dirty="0">
                <a:solidFill>
                  <a:srgbClr val="FF0000"/>
                </a:solidFill>
              </a:rPr>
              <a:t>P</a:t>
            </a:r>
            <a:r>
              <a:rPr lang="en-US" dirty="0"/>
              <a:t>er Kilobase </a:t>
            </a:r>
            <a:r>
              <a:rPr lang="en-US" dirty="0">
                <a:solidFill>
                  <a:srgbClr val="FF0000"/>
                </a:solidFill>
              </a:rPr>
              <a:t>M</a:t>
            </a:r>
            <a:r>
              <a:rPr lang="en-US" dirty="0"/>
              <a:t>illion)</a:t>
            </a:r>
            <a:endParaRPr dirty="0"/>
          </a:p>
          <a:p>
            <a:pPr marL="457200" lvl="0" indent="-228600" algn="l" rtl="0">
              <a:lnSpc>
                <a:spcPct val="90000"/>
              </a:lnSpc>
              <a:spcBef>
                <a:spcPts val="1000"/>
              </a:spcBef>
              <a:spcAft>
                <a:spcPts val="0"/>
              </a:spcAft>
              <a:buClr>
                <a:srgbClr val="000000"/>
              </a:buClr>
              <a:buSzPts val="2800"/>
              <a:buFont typeface="Helvetica Neue"/>
              <a:buNone/>
            </a:pPr>
            <a:endParaRPr/>
          </a:p>
          <a:p>
            <a:r>
              <a:rPr lang="en-US" dirty="0"/>
              <a:t>Another form of normalization for gene length and sequencing depth, but in the opposite order</a:t>
            </a:r>
            <a:endParaRPr dirty="0"/>
          </a:p>
          <a:p>
            <a:pPr marL="457200" lvl="0" indent="-228600" algn="l" rtl="0">
              <a:lnSpc>
                <a:spcPct val="90000"/>
              </a:lnSpc>
              <a:spcBef>
                <a:spcPts val="1000"/>
              </a:spcBef>
              <a:spcAft>
                <a:spcPts val="0"/>
              </a:spcAft>
              <a:buClr>
                <a:srgbClr val="000000"/>
              </a:buClr>
              <a:buSzPts val="2800"/>
              <a:buFont typeface="Helvetica Neue"/>
              <a:buNone/>
            </a:pPr>
            <a:endParaRPr/>
          </a:p>
          <a:p>
            <a:pPr marL="457200" lvl="0" indent="-406400" algn="l" rtl="0">
              <a:lnSpc>
                <a:spcPct val="90000"/>
              </a:lnSpc>
              <a:spcBef>
                <a:spcPts val="1000"/>
              </a:spcBef>
              <a:spcAft>
                <a:spcPts val="0"/>
              </a:spcAft>
              <a:buClr>
                <a:srgbClr val="000000"/>
              </a:buClr>
              <a:buSzPts val="2800"/>
              <a:buFont typeface="Helvetica Neue"/>
              <a:buChar char="•"/>
            </a:pPr>
            <a:r>
              <a:rPr lang="en-US" sz="2400" dirty="0"/>
              <a:t>TPM = </a:t>
            </a:r>
            <a:endParaRPr lang="en-US" sz="2400" i="1" u="sng" dirty="0"/>
          </a:p>
          <a:p>
            <a:pPr marL="457200" lvl="0" indent="-228600" algn="l" rtl="0">
              <a:lnSpc>
                <a:spcPct val="90000"/>
              </a:lnSpc>
              <a:spcBef>
                <a:spcPts val="1000"/>
              </a:spcBef>
              <a:spcAft>
                <a:spcPts val="0"/>
              </a:spcAft>
              <a:buClr>
                <a:srgbClr val="000000"/>
              </a:buClr>
              <a:buSzPts val="2800"/>
              <a:buFont typeface="Helvetica Neue"/>
              <a:buNone/>
            </a:pPr>
            <a:endParaRPr sz="2000"/>
          </a:p>
          <a:p>
            <a:pPr marL="457200" lvl="0" indent="-228600" algn="l" rtl="0">
              <a:lnSpc>
                <a:spcPct val="90000"/>
              </a:lnSpc>
              <a:spcBef>
                <a:spcPts val="1000"/>
              </a:spcBef>
              <a:spcAft>
                <a:spcPts val="0"/>
              </a:spcAft>
              <a:buClr>
                <a:srgbClr val="000000"/>
              </a:buClr>
              <a:buSzPts val="2800"/>
              <a:buFont typeface="Helvetica Neue"/>
              <a:buNone/>
            </a:pPr>
            <a:endParaRPr/>
          </a:p>
        </p:txBody>
      </p:sp>
      <p:pic>
        <p:nvPicPr>
          <p:cNvPr id="2" name="Picture 1" descr="A black text with a white background&#10;&#10;Description automatically generated">
            <a:extLst>
              <a:ext uri="{FF2B5EF4-FFF2-40B4-BE49-F238E27FC236}">
                <a16:creationId xmlns:a16="http://schemas.microsoft.com/office/drawing/2014/main" id="{106659C6-B5BD-D016-2D9A-94F17D6DB9AA}"/>
              </a:ext>
            </a:extLst>
          </p:cNvPr>
          <p:cNvPicPr>
            <a:picLocks noChangeAspect="1"/>
          </p:cNvPicPr>
          <p:nvPr/>
        </p:nvPicPr>
        <p:blipFill>
          <a:blip r:embed="rId3"/>
          <a:stretch>
            <a:fillRect/>
          </a:stretch>
        </p:blipFill>
        <p:spPr>
          <a:xfrm>
            <a:off x="2294595" y="4853261"/>
            <a:ext cx="2943225" cy="628650"/>
          </a:xfrm>
          <a:prstGeom prst="rect">
            <a:avLst/>
          </a:prstGeom>
        </p:spPr>
      </p:pic>
      <p:sp>
        <p:nvSpPr>
          <p:cNvPr id="4" name="Google Shape;95;p1">
            <a:extLst>
              <a:ext uri="{FF2B5EF4-FFF2-40B4-BE49-F238E27FC236}">
                <a16:creationId xmlns:a16="http://schemas.microsoft.com/office/drawing/2014/main" id="{2C7C7B3B-9961-C6B3-C302-1CD8FF63F313}"/>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pic>
        <p:nvPicPr>
          <p:cNvPr id="3" name="Picture 2" descr="A black background with white text&#10;&#10;AI-generated content may be incorrect.">
            <a:extLst>
              <a:ext uri="{FF2B5EF4-FFF2-40B4-BE49-F238E27FC236}">
                <a16:creationId xmlns:a16="http://schemas.microsoft.com/office/drawing/2014/main" id="{F5B6D60F-9B6F-8A2A-7E6A-AFAC67F56BDF}"/>
              </a:ext>
            </a:extLst>
          </p:cNvPr>
          <p:cNvPicPr>
            <a:picLocks noChangeAspect="1"/>
          </p:cNvPicPr>
          <p:nvPr/>
        </p:nvPicPr>
        <p:blipFill>
          <a:blip r:embed="rId4"/>
          <a:stretch>
            <a:fillRect/>
          </a:stretch>
        </p:blipFill>
        <p:spPr>
          <a:xfrm>
            <a:off x="1933903" y="3203191"/>
            <a:ext cx="4303986" cy="1257410"/>
          </a:xfrm>
          <a:prstGeom prst="rect">
            <a:avLst/>
          </a:prstGeom>
        </p:spPr>
      </p:pic>
      <p:sp>
        <p:nvSpPr>
          <p:cNvPr id="6" name="TextBox 5">
            <a:extLst>
              <a:ext uri="{FF2B5EF4-FFF2-40B4-BE49-F238E27FC236}">
                <a16:creationId xmlns:a16="http://schemas.microsoft.com/office/drawing/2014/main" id="{917500F3-2F6A-4FE5-B242-A488B2C9C13F}"/>
              </a:ext>
            </a:extLst>
          </p:cNvPr>
          <p:cNvSpPr txBox="1"/>
          <p:nvPr/>
        </p:nvSpPr>
        <p:spPr>
          <a:xfrm>
            <a:off x="6542357" y="3209918"/>
            <a:ext cx="478556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i="1" dirty="0"/>
              <a:t>C</a:t>
            </a:r>
            <a:r>
              <a:rPr lang="en-US" b="1" i="1" baseline="-25000" dirty="0"/>
              <a:t>i</a:t>
            </a:r>
            <a:r>
              <a:rPr lang="en-US" b="1" i="1" dirty="0"/>
              <a:t> </a:t>
            </a:r>
            <a:r>
              <a:rPr lang="en-US" b="1" dirty="0"/>
              <a:t>= Raw read (or fragment) counts for gene </a:t>
            </a:r>
            <a:r>
              <a:rPr lang="en-US" b="1" i="1" err="1"/>
              <a:t>i</a:t>
            </a:r>
            <a:r>
              <a:rPr lang="en-US" b="1" dirty="0"/>
              <a:t>.</a:t>
            </a:r>
          </a:p>
          <a:p>
            <a:pPr marL="285750" indent="-285750">
              <a:buChar char="•"/>
            </a:pPr>
            <a:r>
              <a:rPr lang="en-US" b="1" i="1" dirty="0"/>
              <a:t>L</a:t>
            </a:r>
            <a:r>
              <a:rPr lang="en-US" sz="900" b="1" i="1" baseline="-25000" dirty="0"/>
              <a:t>i</a:t>
            </a:r>
            <a:r>
              <a:rPr lang="en-US" b="1" dirty="0"/>
              <a:t> = Length of the gene </a:t>
            </a:r>
            <a:r>
              <a:rPr lang="en-US" b="1" i="1" dirty="0" err="1"/>
              <a:t>i</a:t>
            </a:r>
            <a:r>
              <a:rPr lang="en-US" b="1" dirty="0"/>
              <a:t> in kilobases (kb)</a:t>
            </a:r>
          </a:p>
          <a:p>
            <a:pPr marL="285750" indent="-285750">
              <a:buChar char="•"/>
            </a:pPr>
            <a:r>
              <a:rPr lang="en-US" b="1" dirty="0"/>
              <a:t>Σ(</a:t>
            </a:r>
            <a:r>
              <a:rPr lang="en-US" b="1" err="1"/>
              <a:t>C</a:t>
            </a:r>
            <a:r>
              <a:rPr lang="en-US" b="1" baseline="-25000" err="1"/>
              <a:t>j</a:t>
            </a:r>
            <a:r>
              <a:rPr lang="en-US" b="1" dirty="0"/>
              <a:t>/</a:t>
            </a:r>
            <a:r>
              <a:rPr lang="en-US" b="1" err="1"/>
              <a:t>L</a:t>
            </a:r>
            <a:r>
              <a:rPr lang="en-US" b="1" baseline="-25000" err="1"/>
              <a:t>j</a:t>
            </a:r>
            <a:r>
              <a:rPr lang="en-US" b="1" dirty="0"/>
              <a:t>) = The sum of all length-normalized counts (RPK) across all genes in the sample</a:t>
            </a:r>
            <a:r>
              <a:rPr lang="en-US" dirty="0"/>
              <a:t>.</a:t>
            </a:r>
            <a:endParaRPr lang="en-US" b="1" dirty="0"/>
          </a:p>
          <a:p>
            <a:pPr marL="285750" indent="-285750">
              <a:buChar char="•"/>
            </a:pP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0"/>
          <p:cNvPicPr preferRelativeResize="0"/>
          <p:nvPr/>
        </p:nvPicPr>
        <p:blipFill rotWithShape="1">
          <a:blip r:embed="rId3">
            <a:alphaModFix/>
          </a:blip>
          <a:srcRect r="-86" b="5230"/>
          <a:stretch/>
        </p:blipFill>
        <p:spPr>
          <a:xfrm>
            <a:off x="152400" y="152400"/>
            <a:ext cx="11897374" cy="6075794"/>
          </a:xfrm>
          <a:prstGeom prst="rect">
            <a:avLst/>
          </a:prstGeom>
          <a:noFill/>
          <a:ln>
            <a:noFill/>
          </a:ln>
        </p:spPr>
      </p:pic>
      <p:sp>
        <p:nvSpPr>
          <p:cNvPr id="4" name="Google Shape;95;p1">
            <a:extLst>
              <a:ext uri="{FF2B5EF4-FFF2-40B4-BE49-F238E27FC236}">
                <a16:creationId xmlns:a16="http://schemas.microsoft.com/office/drawing/2014/main" id="{D2A2E794-479F-86B9-F28D-DE3F12CBFEC1}"/>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
        <p:nvSpPr>
          <p:cNvPr id="2" name="TextBox 1">
            <a:extLst>
              <a:ext uri="{FF2B5EF4-FFF2-40B4-BE49-F238E27FC236}">
                <a16:creationId xmlns:a16="http://schemas.microsoft.com/office/drawing/2014/main" id="{96B5142E-E4E5-5CEE-FC51-C2DAE346B65C}"/>
              </a:ext>
            </a:extLst>
          </p:cNvPr>
          <p:cNvSpPr txBox="1"/>
          <p:nvPr/>
        </p:nvSpPr>
        <p:spPr>
          <a:xfrm>
            <a:off x="567340" y="5827005"/>
            <a:ext cx="110447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i="1" dirty="0"/>
              <a:t>RPKM/FPKM normalizes for depth first then length of gene, whereas TPM normalizes for gene length first and then library depth.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1"/>
          <p:cNvPicPr preferRelativeResize="0"/>
          <p:nvPr/>
        </p:nvPicPr>
        <p:blipFill rotWithShape="1">
          <a:blip r:embed="rId3">
            <a:alphaModFix/>
          </a:blip>
          <a:srcRect r="-91" b="4195"/>
          <a:stretch/>
        </p:blipFill>
        <p:spPr>
          <a:xfrm>
            <a:off x="152400" y="152400"/>
            <a:ext cx="9726967" cy="6278305"/>
          </a:xfrm>
          <a:prstGeom prst="rect">
            <a:avLst/>
          </a:prstGeom>
          <a:noFill/>
          <a:ln>
            <a:noFill/>
          </a:ln>
        </p:spPr>
      </p:pic>
      <p:sp>
        <p:nvSpPr>
          <p:cNvPr id="4" name="Rectangle 3">
            <a:extLst>
              <a:ext uri="{FF2B5EF4-FFF2-40B4-BE49-F238E27FC236}">
                <a16:creationId xmlns:a16="http://schemas.microsoft.com/office/drawing/2014/main" id="{46F7B9E5-4A92-F28D-E059-AE76B428AD8D}"/>
              </a:ext>
            </a:extLst>
          </p:cNvPr>
          <p:cNvSpPr/>
          <p:nvPr/>
        </p:nvSpPr>
        <p:spPr>
          <a:xfrm>
            <a:off x="203199" y="6339839"/>
            <a:ext cx="1665767" cy="1417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5;p1">
            <a:extLst>
              <a:ext uri="{FF2B5EF4-FFF2-40B4-BE49-F238E27FC236}">
                <a16:creationId xmlns:a16="http://schemas.microsoft.com/office/drawing/2014/main" id="{9EB5AF6E-8893-3171-DE1A-E7ADD4696AB0}"/>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12"/>
          <p:cNvPicPr preferRelativeResize="0"/>
          <p:nvPr/>
        </p:nvPicPr>
        <p:blipFill rotWithShape="1">
          <a:blip r:embed="rId3">
            <a:alphaModFix/>
          </a:blip>
          <a:srcRect r="-80" b="4736"/>
          <a:stretch/>
        </p:blipFill>
        <p:spPr>
          <a:xfrm>
            <a:off x="152400" y="152400"/>
            <a:ext cx="11099855" cy="6242836"/>
          </a:xfrm>
          <a:prstGeom prst="rect">
            <a:avLst/>
          </a:prstGeom>
          <a:noFill/>
          <a:ln>
            <a:noFill/>
          </a:ln>
        </p:spPr>
      </p:pic>
      <p:sp>
        <p:nvSpPr>
          <p:cNvPr id="4" name="Google Shape;95;p1">
            <a:extLst>
              <a:ext uri="{FF2B5EF4-FFF2-40B4-BE49-F238E27FC236}">
                <a16:creationId xmlns:a16="http://schemas.microsoft.com/office/drawing/2014/main" id="{5FC49934-E4E2-26B8-D855-6D2BE86CEF37}"/>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g1dd6be16d8c_0_28"/>
          <p:cNvPicPr preferRelativeResize="0"/>
          <p:nvPr/>
        </p:nvPicPr>
        <p:blipFill rotWithShape="1">
          <a:blip r:embed="rId3">
            <a:alphaModFix/>
          </a:blip>
          <a:srcRect b="6089"/>
          <a:stretch/>
        </p:blipFill>
        <p:spPr>
          <a:xfrm>
            <a:off x="152400" y="152400"/>
            <a:ext cx="9995160" cy="6154155"/>
          </a:xfrm>
          <a:prstGeom prst="rect">
            <a:avLst/>
          </a:prstGeom>
          <a:noFill/>
          <a:ln>
            <a:noFill/>
          </a:ln>
        </p:spPr>
      </p:pic>
      <p:sp>
        <p:nvSpPr>
          <p:cNvPr id="4" name="Google Shape;95;p1">
            <a:extLst>
              <a:ext uri="{FF2B5EF4-FFF2-40B4-BE49-F238E27FC236}">
                <a16:creationId xmlns:a16="http://schemas.microsoft.com/office/drawing/2014/main" id="{A7977293-E820-36D8-6FB0-A64DE00103DD}"/>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g1dd6be16d8c_0_35"/>
          <p:cNvPicPr preferRelativeResize="0"/>
          <p:nvPr/>
        </p:nvPicPr>
        <p:blipFill rotWithShape="1">
          <a:blip r:embed="rId3">
            <a:alphaModFix/>
          </a:blip>
          <a:srcRect b="3654"/>
          <a:stretch/>
        </p:blipFill>
        <p:spPr>
          <a:xfrm>
            <a:off x="152400" y="152400"/>
            <a:ext cx="10032667" cy="6313779"/>
          </a:xfrm>
          <a:prstGeom prst="rect">
            <a:avLst/>
          </a:prstGeom>
          <a:noFill/>
          <a:ln>
            <a:noFill/>
          </a:ln>
        </p:spPr>
      </p:pic>
      <p:sp>
        <p:nvSpPr>
          <p:cNvPr id="4" name="Rectangle 3">
            <a:extLst>
              <a:ext uri="{FF2B5EF4-FFF2-40B4-BE49-F238E27FC236}">
                <a16:creationId xmlns:a16="http://schemas.microsoft.com/office/drawing/2014/main" id="{DD8FB90A-881A-ACE6-56DE-3064BA25B18B}"/>
              </a:ext>
            </a:extLst>
          </p:cNvPr>
          <p:cNvSpPr/>
          <p:nvPr/>
        </p:nvSpPr>
        <p:spPr>
          <a:xfrm>
            <a:off x="172719" y="6339840"/>
            <a:ext cx="1506279" cy="1949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95;p1">
            <a:extLst>
              <a:ext uri="{FF2B5EF4-FFF2-40B4-BE49-F238E27FC236}">
                <a16:creationId xmlns:a16="http://schemas.microsoft.com/office/drawing/2014/main" id="{BBE53294-F58D-732F-181B-2F529644275C}"/>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1dd6be16d8c_0_42"/>
          <p:cNvPicPr preferRelativeResize="0"/>
          <p:nvPr/>
        </p:nvPicPr>
        <p:blipFill rotWithShape="1">
          <a:blip r:embed="rId3">
            <a:alphaModFix/>
          </a:blip>
          <a:srcRect r="-93" b="4060"/>
          <a:stretch/>
        </p:blipFill>
        <p:spPr>
          <a:xfrm>
            <a:off x="152400" y="152400"/>
            <a:ext cx="9521965" cy="6287171"/>
          </a:xfrm>
          <a:prstGeom prst="rect">
            <a:avLst/>
          </a:prstGeom>
          <a:noFill/>
          <a:ln>
            <a:noFill/>
          </a:ln>
        </p:spPr>
      </p:pic>
      <p:sp>
        <p:nvSpPr>
          <p:cNvPr id="5" name="Rectangle 4">
            <a:extLst>
              <a:ext uri="{FF2B5EF4-FFF2-40B4-BE49-F238E27FC236}">
                <a16:creationId xmlns:a16="http://schemas.microsoft.com/office/drawing/2014/main" id="{20E07E90-BE95-1393-A179-DCD54B753386}"/>
              </a:ext>
            </a:extLst>
          </p:cNvPr>
          <p:cNvSpPr/>
          <p:nvPr/>
        </p:nvSpPr>
        <p:spPr>
          <a:xfrm>
            <a:off x="172719" y="6339840"/>
            <a:ext cx="1506279" cy="1949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95;p1">
            <a:extLst>
              <a:ext uri="{FF2B5EF4-FFF2-40B4-BE49-F238E27FC236}">
                <a16:creationId xmlns:a16="http://schemas.microsoft.com/office/drawing/2014/main" id="{5D9D0AC7-E097-973E-05B1-F9B36C1A64F0}"/>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title"/>
          </p:nvPr>
        </p:nvSpPr>
        <p:spPr>
          <a:xfrm>
            <a:off x="415600" y="288567"/>
            <a:ext cx="11360700" cy="76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Summary</a:t>
            </a:r>
            <a:endParaRPr/>
          </a:p>
        </p:txBody>
      </p:sp>
      <p:sp>
        <p:nvSpPr>
          <p:cNvPr id="231" name="Google Shape;231;p16"/>
          <p:cNvSpPr txBox="1">
            <a:spLocks noGrp="1"/>
          </p:cNvSpPr>
          <p:nvPr>
            <p:ph type="body" idx="1"/>
          </p:nvPr>
        </p:nvSpPr>
        <p:spPr>
          <a:xfrm>
            <a:off x="415600" y="1231833"/>
            <a:ext cx="11360700" cy="49860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0"/>
              </a:spcBef>
              <a:spcAft>
                <a:spcPts val="0"/>
              </a:spcAft>
              <a:buSzPts val="2800"/>
              <a:buFont typeface="Arial"/>
              <a:buChar char="•"/>
            </a:pPr>
            <a:r>
              <a:rPr lang="en-US" sz="2400" dirty="0"/>
              <a:t>Both methods account for </a:t>
            </a:r>
            <a:r>
              <a:rPr lang="en-US" sz="2400" b="1" dirty="0"/>
              <a:t>sequencing depth</a:t>
            </a:r>
            <a:r>
              <a:rPr lang="en-US" sz="2400" dirty="0"/>
              <a:t> and </a:t>
            </a:r>
            <a:r>
              <a:rPr lang="en-US" sz="2400" b="1" dirty="0"/>
              <a:t>gene length</a:t>
            </a:r>
            <a:endParaRPr lang="en-US" sz="2400"/>
          </a:p>
          <a:p>
            <a:pPr marL="457200" lvl="0" indent="-406400" algn="l" rtl="0">
              <a:lnSpc>
                <a:spcPct val="115000"/>
              </a:lnSpc>
              <a:spcBef>
                <a:spcPts val="0"/>
              </a:spcBef>
              <a:spcAft>
                <a:spcPts val="0"/>
              </a:spcAft>
              <a:buSzPts val="2800"/>
              <a:buFont typeface="Arial"/>
              <a:buChar char="•"/>
            </a:pPr>
            <a:r>
              <a:rPr lang="en-US" sz="2400" b="1" dirty="0"/>
              <a:t>RPKM / FPKM</a:t>
            </a:r>
            <a:endParaRPr sz="2400" b="1" dirty="0"/>
          </a:p>
          <a:p>
            <a:pPr marL="914400" lvl="1" indent="-381000" algn="l" rtl="0">
              <a:lnSpc>
                <a:spcPct val="115000"/>
              </a:lnSpc>
              <a:spcBef>
                <a:spcPts val="0"/>
              </a:spcBef>
              <a:spcAft>
                <a:spcPts val="0"/>
              </a:spcAft>
              <a:buSzPts val="2400"/>
              <a:buFont typeface="Arial"/>
              <a:buChar char="•"/>
            </a:pPr>
            <a:r>
              <a:rPr lang="en-US" sz="2000" dirty="0"/>
              <a:t>compare genes within a sample</a:t>
            </a:r>
            <a:endParaRPr sz="2000" dirty="0"/>
          </a:p>
          <a:p>
            <a:pPr marL="457200" lvl="0" indent="-406400" algn="l" rtl="0">
              <a:lnSpc>
                <a:spcPct val="115000"/>
              </a:lnSpc>
              <a:spcBef>
                <a:spcPts val="0"/>
              </a:spcBef>
              <a:spcAft>
                <a:spcPts val="0"/>
              </a:spcAft>
              <a:buSzPts val="2800"/>
              <a:buFont typeface="Arial"/>
              <a:buChar char="•"/>
            </a:pPr>
            <a:r>
              <a:rPr lang="en-US" sz="2400" b="1" dirty="0"/>
              <a:t>TPM</a:t>
            </a:r>
            <a:endParaRPr sz="2400" b="1" dirty="0"/>
          </a:p>
          <a:p>
            <a:pPr lvl="1">
              <a:lnSpc>
                <a:spcPct val="115000"/>
              </a:lnSpc>
              <a:spcBef>
                <a:spcPts val="0"/>
              </a:spcBef>
              <a:buFont typeface="Arial"/>
              <a:buChar char="•"/>
            </a:pPr>
            <a:r>
              <a:rPr lang="en-US" sz="2000" dirty="0"/>
              <a:t>compare genes within a sample </a:t>
            </a:r>
            <a:endParaRPr sz="2000"/>
          </a:p>
          <a:p>
            <a:pPr lvl="1">
              <a:lnSpc>
                <a:spcPct val="115000"/>
              </a:lnSpc>
              <a:spcBef>
                <a:spcPts val="0"/>
              </a:spcBef>
              <a:buFont typeface="Arial"/>
              <a:buChar char="•"/>
            </a:pPr>
            <a:r>
              <a:rPr lang="en-US" sz="2000" dirty="0"/>
              <a:t>compare genes between samples of the same sample group (only when there are equal total RNAs between compared samples and the distribution of RNA populations are close to each other)</a:t>
            </a:r>
          </a:p>
          <a:p>
            <a:pPr lvl="1">
              <a:lnSpc>
                <a:spcPct val="114999"/>
              </a:lnSpc>
              <a:spcBef>
                <a:spcPts val="0"/>
              </a:spcBef>
              <a:buFont typeface="Arial"/>
              <a:buChar char="•"/>
            </a:pPr>
            <a:r>
              <a:rPr lang="en-US" sz="2000" dirty="0"/>
              <a:t>TPM more common because FPKM/RPKM can be skewed by extreme gene length differences</a:t>
            </a:r>
          </a:p>
          <a:p>
            <a:pPr marL="457200" lvl="0" indent="-406400" algn="l" rtl="0">
              <a:lnSpc>
                <a:spcPct val="115000"/>
              </a:lnSpc>
              <a:spcBef>
                <a:spcPts val="0"/>
              </a:spcBef>
              <a:spcAft>
                <a:spcPts val="0"/>
              </a:spcAft>
              <a:buSzPts val="2800"/>
              <a:buFont typeface="Arial"/>
              <a:buChar char="•"/>
            </a:pPr>
            <a:r>
              <a:rPr lang="en-US" sz="2400" b="1" dirty="0"/>
              <a:t>DESeq2 performs its own normalization internally</a:t>
            </a:r>
            <a:endParaRPr sz="2400" b="1"/>
          </a:p>
          <a:p>
            <a:pPr marL="457200" lvl="0" indent="-406400" algn="l" rtl="0">
              <a:lnSpc>
                <a:spcPct val="115000"/>
              </a:lnSpc>
              <a:spcBef>
                <a:spcPts val="0"/>
              </a:spcBef>
              <a:spcAft>
                <a:spcPts val="0"/>
              </a:spcAft>
              <a:buSzPts val="2800"/>
              <a:buFont typeface="Arial"/>
              <a:buChar char="•"/>
            </a:pPr>
            <a:r>
              <a:rPr lang="en-US" sz="2400" b="1" dirty="0" err="1"/>
              <a:t>edgeR</a:t>
            </a:r>
            <a:r>
              <a:rPr lang="en-US" sz="2400" b="1" dirty="0"/>
              <a:t>: Different methods of normalization</a:t>
            </a:r>
            <a:endParaRPr sz="2400" b="1"/>
          </a:p>
        </p:txBody>
      </p:sp>
      <p:sp>
        <p:nvSpPr>
          <p:cNvPr id="3" name="Google Shape;95;p1">
            <a:extLst>
              <a:ext uri="{FF2B5EF4-FFF2-40B4-BE49-F238E27FC236}">
                <a16:creationId xmlns:a16="http://schemas.microsoft.com/office/drawing/2014/main" id="{D16D5B51-97E5-414D-80D4-61D7A5D44724}"/>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0F62F0C1-B24D-0B94-6AEA-676E31BD8ABE}"/>
            </a:ext>
          </a:extLst>
        </p:cNvPr>
        <p:cNvGrpSpPr/>
        <p:nvPr/>
      </p:nvGrpSpPr>
      <p:grpSpPr>
        <a:xfrm>
          <a:off x="0" y="0"/>
          <a:ext cx="0" cy="0"/>
          <a:chOff x="0" y="0"/>
          <a:chExt cx="0" cy="0"/>
        </a:xfrm>
      </p:grpSpPr>
      <p:sp>
        <p:nvSpPr>
          <p:cNvPr id="173" name="Google Shape;173;p6">
            <a:extLst>
              <a:ext uri="{FF2B5EF4-FFF2-40B4-BE49-F238E27FC236}">
                <a16:creationId xmlns:a16="http://schemas.microsoft.com/office/drawing/2014/main" id="{AACAD316-C8EF-39B6-71EF-25DAFD01F5C8}"/>
              </a:ext>
            </a:extLst>
          </p:cNvPr>
          <p:cNvSpPr txBox="1">
            <a:spLocks noGrp="1"/>
          </p:cNvSpPr>
          <p:nvPr>
            <p:ph type="title"/>
          </p:nvPr>
        </p:nvSpPr>
        <p:spPr>
          <a:xfrm>
            <a:off x="838200" y="365126"/>
            <a:ext cx="10515600" cy="98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RNA-Seq: Workflow Overview Part 2</a:t>
            </a:r>
            <a:endParaRPr/>
          </a:p>
        </p:txBody>
      </p:sp>
      <p:sp>
        <p:nvSpPr>
          <p:cNvPr id="174" name="Google Shape;174;p6">
            <a:extLst>
              <a:ext uri="{FF2B5EF4-FFF2-40B4-BE49-F238E27FC236}">
                <a16:creationId xmlns:a16="http://schemas.microsoft.com/office/drawing/2014/main" id="{11B6480A-C23E-8708-3686-528A144C5086}"/>
              </a:ext>
            </a:extLst>
          </p:cNvPr>
          <p:cNvSpPr txBox="1"/>
          <p:nvPr/>
        </p:nvSpPr>
        <p:spPr>
          <a:xfrm>
            <a:off x="4586370" y="1245246"/>
            <a:ext cx="222591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2. Data analysis</a:t>
            </a:r>
            <a:endParaRPr/>
          </a:p>
        </p:txBody>
      </p:sp>
      <p:sp>
        <p:nvSpPr>
          <p:cNvPr id="175" name="Google Shape;175;p6">
            <a:extLst>
              <a:ext uri="{FF2B5EF4-FFF2-40B4-BE49-F238E27FC236}">
                <a16:creationId xmlns:a16="http://schemas.microsoft.com/office/drawing/2014/main" id="{6954D56A-7D7C-AB2B-D7B6-88AE94F54F9C}"/>
              </a:ext>
            </a:extLst>
          </p:cNvPr>
          <p:cNvSpPr txBox="1"/>
          <p:nvPr/>
        </p:nvSpPr>
        <p:spPr>
          <a:xfrm>
            <a:off x="2457015" y="2525155"/>
            <a:ext cx="185928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Read counts</a:t>
            </a:r>
            <a:endParaRPr/>
          </a:p>
        </p:txBody>
      </p:sp>
      <p:sp>
        <p:nvSpPr>
          <p:cNvPr id="176" name="Google Shape;176;p6">
            <a:extLst>
              <a:ext uri="{FF2B5EF4-FFF2-40B4-BE49-F238E27FC236}">
                <a16:creationId xmlns:a16="http://schemas.microsoft.com/office/drawing/2014/main" id="{3E53A84B-55D6-0469-D4B6-7532A57CE5A5}"/>
              </a:ext>
            </a:extLst>
          </p:cNvPr>
          <p:cNvSpPr txBox="1"/>
          <p:nvPr/>
        </p:nvSpPr>
        <p:spPr>
          <a:xfrm>
            <a:off x="4590325" y="2525155"/>
            <a:ext cx="1859280" cy="400110"/>
          </a:xfrm>
          <a:prstGeom prst="rect">
            <a:avLst/>
          </a:prstGeom>
          <a:solidFill>
            <a:schemeClr val="accent4">
              <a:lumMod val="75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QC</a:t>
            </a:r>
            <a:endParaRPr/>
          </a:p>
        </p:txBody>
      </p:sp>
      <p:sp>
        <p:nvSpPr>
          <p:cNvPr id="177" name="Google Shape;177;p6">
            <a:extLst>
              <a:ext uri="{FF2B5EF4-FFF2-40B4-BE49-F238E27FC236}">
                <a16:creationId xmlns:a16="http://schemas.microsoft.com/office/drawing/2014/main" id="{6247CA5F-9AC3-5A3F-13A9-1CA466003013}"/>
              </a:ext>
            </a:extLst>
          </p:cNvPr>
          <p:cNvSpPr txBox="1"/>
          <p:nvPr/>
        </p:nvSpPr>
        <p:spPr>
          <a:xfrm>
            <a:off x="6731255" y="2199111"/>
            <a:ext cx="3185160" cy="1323439"/>
          </a:xfrm>
          <a:prstGeom prst="rect">
            <a:avLst/>
          </a:prstGeom>
          <a:solidFill>
            <a:schemeClr val="accent6">
              <a:lumMod val="75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Filtering</a:t>
            </a:r>
            <a:endParaRPr lang="en-US">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tx1"/>
                </a:solidFill>
                <a:latin typeface="Arial"/>
                <a:ea typeface="Arial"/>
                <a:cs typeface="Arial"/>
                <a:sym typeface="Arial"/>
              </a:rPr>
              <a:t>Normalization</a:t>
            </a:r>
            <a:endParaRPr>
              <a:solidFill>
                <a:schemeClr val="tx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bg1"/>
                </a:solidFill>
                <a:latin typeface="Arial"/>
                <a:ea typeface="Arial"/>
                <a:cs typeface="Arial"/>
                <a:sym typeface="Arial"/>
              </a:rPr>
              <a:t>Statistical Analysis</a:t>
            </a:r>
            <a:endParaRPr>
              <a:solidFill>
                <a:schemeClr val="bg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Data Mining</a:t>
            </a:r>
            <a:endParaRPr>
              <a:solidFill>
                <a:schemeClr val="dk1"/>
              </a:solidFill>
            </a:endParaRPr>
          </a:p>
        </p:txBody>
      </p:sp>
      <p:sp>
        <p:nvSpPr>
          <p:cNvPr id="178" name="Google Shape;178;p6">
            <a:extLst>
              <a:ext uri="{FF2B5EF4-FFF2-40B4-BE49-F238E27FC236}">
                <a16:creationId xmlns:a16="http://schemas.microsoft.com/office/drawing/2014/main" id="{10D12F24-C44D-BDB1-4649-80426756D413}"/>
              </a:ext>
            </a:extLst>
          </p:cNvPr>
          <p:cNvSpPr txBox="1"/>
          <p:nvPr/>
        </p:nvSpPr>
        <p:spPr>
          <a:xfrm>
            <a:off x="10195560" y="2393354"/>
            <a:ext cx="1859280" cy="707886"/>
          </a:xfrm>
          <a:prstGeom prst="rect">
            <a:avLst/>
          </a:prstGeom>
          <a:solidFill>
            <a:schemeClr val="accent2">
              <a:lumMod val="60000"/>
              <a:lumOff val="4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Biological interpretation</a:t>
            </a:r>
            <a:endParaRPr/>
          </a:p>
        </p:txBody>
      </p:sp>
      <p:sp>
        <p:nvSpPr>
          <p:cNvPr id="179" name="Google Shape;179;p6">
            <a:extLst>
              <a:ext uri="{FF2B5EF4-FFF2-40B4-BE49-F238E27FC236}">
                <a16:creationId xmlns:a16="http://schemas.microsoft.com/office/drawing/2014/main" id="{0F2D5FF5-3BBD-4FE3-9482-8EDA5FB63390}"/>
              </a:ext>
            </a:extLst>
          </p:cNvPr>
          <p:cNvSpPr txBox="1"/>
          <p:nvPr/>
        </p:nvSpPr>
        <p:spPr>
          <a:xfrm>
            <a:off x="327660" y="2371267"/>
            <a:ext cx="1859280" cy="707886"/>
          </a:xfrm>
          <a:prstGeom prst="rect">
            <a:avLst/>
          </a:prstGeom>
          <a:solidFill>
            <a:schemeClr val="accent1">
              <a:lumMod val="60000"/>
              <a:lumOff val="40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Trimming</a:t>
            </a:r>
            <a:endParaRPr dirty="0">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Alignment</a:t>
            </a:r>
            <a:endParaRPr dirty="0">
              <a:solidFill>
                <a:schemeClr val="dk1"/>
              </a:solidFill>
            </a:endParaRPr>
          </a:p>
        </p:txBody>
      </p:sp>
      <p:cxnSp>
        <p:nvCxnSpPr>
          <p:cNvPr id="180" name="Google Shape;180;p6">
            <a:extLst>
              <a:ext uri="{FF2B5EF4-FFF2-40B4-BE49-F238E27FC236}">
                <a16:creationId xmlns:a16="http://schemas.microsoft.com/office/drawing/2014/main" id="{FDD44166-3CA7-360D-3FF9-0961794062AF}"/>
              </a:ext>
            </a:extLst>
          </p:cNvPr>
          <p:cNvCxnSpPr>
            <a:endCxn id="175" idx="1"/>
          </p:cNvCxnSpPr>
          <p:nvPr/>
        </p:nvCxnSpPr>
        <p:spPr>
          <a:xfrm>
            <a:off x="2175315" y="2723710"/>
            <a:ext cx="281700" cy="1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1" name="Google Shape;181;p6">
            <a:extLst>
              <a:ext uri="{FF2B5EF4-FFF2-40B4-BE49-F238E27FC236}">
                <a16:creationId xmlns:a16="http://schemas.microsoft.com/office/drawing/2014/main" id="{A5B30E9A-1881-5FCB-4AD3-F23A4FDC1249}"/>
              </a:ext>
            </a:extLst>
          </p:cNvPr>
          <p:cNvCxnSpPr/>
          <p:nvPr/>
        </p:nvCxnSpPr>
        <p:spPr>
          <a:xfrm>
            <a:off x="4304720" y="2722306"/>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2" name="Google Shape;182;p6">
            <a:extLst>
              <a:ext uri="{FF2B5EF4-FFF2-40B4-BE49-F238E27FC236}">
                <a16:creationId xmlns:a16="http://schemas.microsoft.com/office/drawing/2014/main" id="{4727DB60-73D8-E130-A7CD-9C47254BE14B}"/>
              </a:ext>
            </a:extLst>
          </p:cNvPr>
          <p:cNvCxnSpPr/>
          <p:nvPr/>
        </p:nvCxnSpPr>
        <p:spPr>
          <a:xfrm>
            <a:off x="6448445" y="2715042"/>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3" name="Google Shape;183;p6">
            <a:extLst>
              <a:ext uri="{FF2B5EF4-FFF2-40B4-BE49-F238E27FC236}">
                <a16:creationId xmlns:a16="http://schemas.microsoft.com/office/drawing/2014/main" id="{E70701A2-81A6-796E-8C8E-C9FFE06FFA0F}"/>
              </a:ext>
            </a:extLst>
          </p:cNvPr>
          <p:cNvCxnSpPr/>
          <p:nvPr/>
        </p:nvCxnSpPr>
        <p:spPr>
          <a:xfrm>
            <a:off x="9919022" y="2770447"/>
            <a:ext cx="281650" cy="1452"/>
          </a:xfrm>
          <a:prstGeom prst="straightConnector1">
            <a:avLst/>
          </a:prstGeom>
          <a:noFill/>
          <a:ln w="9525" cap="flat" cmpd="sng">
            <a:solidFill>
              <a:schemeClr val="accent1"/>
            </a:solidFill>
            <a:prstDash val="solid"/>
            <a:miter lim="800000"/>
            <a:headEnd type="none" w="sm" len="sm"/>
            <a:tailEnd type="triangle" w="med" len="med"/>
          </a:ln>
        </p:spPr>
      </p:cxnSp>
      <p:sp>
        <p:nvSpPr>
          <p:cNvPr id="185" name="Google Shape;185;p6">
            <a:extLst>
              <a:ext uri="{FF2B5EF4-FFF2-40B4-BE49-F238E27FC236}">
                <a16:creationId xmlns:a16="http://schemas.microsoft.com/office/drawing/2014/main" id="{53A95E73-7DF2-540B-8DC7-DFBCAC565BB7}"/>
              </a:ext>
            </a:extLst>
          </p:cNvPr>
          <p:cNvSpPr txBox="1"/>
          <p:nvPr/>
        </p:nvSpPr>
        <p:spPr>
          <a:xfrm>
            <a:off x="4390301" y="3181891"/>
            <a:ext cx="2638616" cy="12849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FastQC</a:t>
            </a:r>
            <a:r>
              <a:rPr lang="en-US" sz="2000" dirty="0">
                <a:solidFill>
                  <a:schemeClr val="accent4">
                    <a:lumMod val="76000"/>
                  </a:schemeClr>
                </a:solidFill>
                <a:latin typeface="Arial"/>
                <a:ea typeface="Arial"/>
                <a:cs typeface="Arial"/>
                <a:sym typeface="Arial"/>
              </a:rPr>
              <a:t>, </a:t>
            </a:r>
            <a:r>
              <a:rPr lang="en-US" sz="2000" err="1">
                <a:solidFill>
                  <a:schemeClr val="accent4">
                    <a:lumMod val="76000"/>
                  </a:schemeClr>
                </a:solidFill>
                <a:latin typeface="Arial"/>
                <a:ea typeface="Arial"/>
                <a:cs typeface="Arial"/>
                <a:sym typeface="Arial"/>
              </a:rPr>
              <a:t>MultiQC</a:t>
            </a:r>
            <a:endParaRPr lang="en-US" sz="2000">
              <a:solidFill>
                <a:schemeClr val="accent4">
                  <a:lumMod val="76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Samtools</a:t>
            </a:r>
            <a:endParaRPr sz="2000" err="1">
              <a:solidFill>
                <a:schemeClr val="accent4">
                  <a:lumMod val="76000"/>
                </a:schemeClr>
              </a:solidFill>
              <a:latin typeface="Arial"/>
              <a:ea typeface="Arial"/>
              <a:cs typeface="Arial"/>
              <a:sym typeface="Arial"/>
            </a:endParaRPr>
          </a:p>
        </p:txBody>
      </p:sp>
      <p:sp>
        <p:nvSpPr>
          <p:cNvPr id="186" name="Google Shape;186;p6">
            <a:extLst>
              <a:ext uri="{FF2B5EF4-FFF2-40B4-BE49-F238E27FC236}">
                <a16:creationId xmlns:a16="http://schemas.microsoft.com/office/drawing/2014/main" id="{74B66D94-BFC2-7DAF-5F3B-C50E383869CA}"/>
              </a:ext>
            </a:extLst>
          </p:cNvPr>
          <p:cNvSpPr txBox="1"/>
          <p:nvPr/>
        </p:nvSpPr>
        <p:spPr>
          <a:xfrm>
            <a:off x="274320" y="3255926"/>
            <a:ext cx="2238101" cy="196179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Trimmomatic</a:t>
            </a:r>
            <a:endParaRPr lang="en-US"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cutAdapt</a:t>
            </a:r>
            <a:endParaRPr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dirty="0">
                <a:solidFill>
                  <a:schemeClr val="accent1">
                    <a:lumMod val="60000"/>
                    <a:lumOff val="40000"/>
                  </a:schemeClr>
                </a:solidFill>
                <a:latin typeface="Arial"/>
                <a:ea typeface="Arial"/>
                <a:cs typeface="Arial"/>
                <a:sym typeface="Arial"/>
              </a:rPr>
              <a:t>STAR</a:t>
            </a:r>
            <a:endParaRPr lang="en-US" sz="2000" dirty="0">
              <a:solidFill>
                <a:schemeClr val="accent1">
                  <a:lumMod val="60000"/>
                  <a:lumOff val="40000"/>
                </a:schemeClr>
              </a:solidFill>
              <a:latin typeface="Arial"/>
              <a:ea typeface="Arial"/>
              <a:cs typeface="Arial"/>
            </a:endParaRPr>
          </a:p>
          <a:p>
            <a:pPr marL="228600" indent="-228600">
              <a:spcBef>
                <a:spcPts val="1000"/>
              </a:spcBef>
              <a:buSzPts val="2000"/>
              <a:buFont typeface="Arial"/>
              <a:buChar char="•"/>
            </a:pPr>
            <a:r>
              <a:rPr lang="en-US" sz="2000" dirty="0">
                <a:solidFill>
                  <a:schemeClr val="accent1">
                    <a:lumMod val="60000"/>
                    <a:lumOff val="40000"/>
                  </a:schemeClr>
                </a:solidFill>
              </a:rPr>
              <a:t>Salmon/Kallisto (alignment-free)</a:t>
            </a:r>
          </a:p>
        </p:txBody>
      </p:sp>
      <p:sp>
        <p:nvSpPr>
          <p:cNvPr id="187" name="Google Shape;187;p6">
            <a:extLst>
              <a:ext uri="{FF2B5EF4-FFF2-40B4-BE49-F238E27FC236}">
                <a16:creationId xmlns:a16="http://schemas.microsoft.com/office/drawing/2014/main" id="{E77D866C-0C06-5F95-1440-753524156664}"/>
              </a:ext>
            </a:extLst>
          </p:cNvPr>
          <p:cNvSpPr txBox="1"/>
          <p:nvPr/>
        </p:nvSpPr>
        <p:spPr>
          <a:xfrm>
            <a:off x="2276891" y="3251345"/>
            <a:ext cx="2113410" cy="1975644"/>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chemeClr val="dk1"/>
              </a:buClr>
              <a:buSzPts val="2000"/>
              <a:buFont typeface="Arial"/>
              <a:buChar char="•"/>
            </a:pPr>
            <a:r>
              <a:rPr lang="en-US" sz="2000" err="1">
                <a:solidFill>
                  <a:schemeClr val="dk1"/>
                </a:solidFill>
                <a:latin typeface="Arial"/>
                <a:ea typeface="Arial"/>
                <a:cs typeface="Arial"/>
                <a:sym typeface="Arial"/>
              </a:rPr>
              <a:t>featureCounts</a:t>
            </a:r>
            <a:r>
              <a:rPr lang="en-US" sz="2000">
                <a:solidFill>
                  <a:schemeClr val="dk1"/>
                </a:solidFill>
                <a:latin typeface="Arial"/>
                <a:ea typeface="Arial"/>
                <a:cs typeface="Arial"/>
                <a:sym typeface="Arial"/>
              </a:rPr>
              <a:t> (subread)</a:t>
            </a:r>
          </a:p>
          <a:p>
            <a:pPr marL="228600" indent="-228600">
              <a:spcBef>
                <a:spcPts val="1000"/>
              </a:spcBef>
              <a:buClr>
                <a:schemeClr val="dk1"/>
              </a:buClr>
              <a:buSzPts val="2000"/>
              <a:buFont typeface="Arial"/>
              <a:buChar char="•"/>
            </a:pPr>
            <a:r>
              <a:rPr lang="en-US" sz="2000">
                <a:solidFill>
                  <a:schemeClr val="dk1"/>
                </a:solidFill>
              </a:rPr>
              <a:t>RSEM</a:t>
            </a:r>
          </a:p>
          <a:p>
            <a:pPr marL="228600" indent="-228600">
              <a:spcBef>
                <a:spcPts val="1000"/>
              </a:spcBef>
              <a:buClr>
                <a:schemeClr val="dk1"/>
              </a:buClr>
              <a:buSzPts val="2000"/>
              <a:buFont typeface="Arial"/>
              <a:buChar char="•"/>
            </a:pPr>
            <a:r>
              <a:rPr lang="en-US" sz="2000" err="1">
                <a:solidFill>
                  <a:schemeClr val="dk1"/>
                </a:solidFill>
              </a:rPr>
              <a:t>HTSeq</a:t>
            </a:r>
            <a:endParaRPr lang="en-US" sz="2000">
              <a:solidFill>
                <a:schemeClr val="dk1"/>
              </a:solidFill>
            </a:endParaRPr>
          </a:p>
        </p:txBody>
      </p:sp>
      <p:sp>
        <p:nvSpPr>
          <p:cNvPr id="5" name="Google Shape;95;p1">
            <a:extLst>
              <a:ext uri="{FF2B5EF4-FFF2-40B4-BE49-F238E27FC236}">
                <a16:creationId xmlns:a16="http://schemas.microsoft.com/office/drawing/2014/main" id="{5EA65C79-9D5F-9721-2AE3-3B2C1ED23279}"/>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
        <p:nvSpPr>
          <p:cNvPr id="4" name="Arrow: Curved Down 3">
            <a:extLst>
              <a:ext uri="{FF2B5EF4-FFF2-40B4-BE49-F238E27FC236}">
                <a16:creationId xmlns:a16="http://schemas.microsoft.com/office/drawing/2014/main" id="{EE5D89C0-CD15-7FF5-D0B3-D10D2968948F}"/>
              </a:ext>
            </a:extLst>
          </p:cNvPr>
          <p:cNvSpPr/>
          <p:nvPr/>
        </p:nvSpPr>
        <p:spPr>
          <a:xfrm flipH="1">
            <a:off x="-58203" y="1514521"/>
            <a:ext cx="5587164" cy="98254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Google Shape;185;p6">
            <a:extLst>
              <a:ext uri="{FF2B5EF4-FFF2-40B4-BE49-F238E27FC236}">
                <a16:creationId xmlns:a16="http://schemas.microsoft.com/office/drawing/2014/main" id="{37C5D7A9-8BD9-19A5-033D-F7F47FC2AEF9}"/>
              </a:ext>
            </a:extLst>
          </p:cNvPr>
          <p:cNvSpPr txBox="1"/>
          <p:nvPr/>
        </p:nvSpPr>
        <p:spPr>
          <a:xfrm>
            <a:off x="6739054" y="3827350"/>
            <a:ext cx="2638616" cy="12849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dirty="0">
                <a:solidFill>
                  <a:schemeClr val="accent6">
                    <a:lumMod val="76000"/>
                  </a:schemeClr>
                </a:solidFill>
              </a:rPr>
              <a:t>DESeq2</a:t>
            </a:r>
            <a:endParaRPr lang="en-US" sz="2000">
              <a:solidFill>
                <a:schemeClr val="accent6">
                  <a:lumMod val="76000"/>
                </a:schemeClr>
              </a:solidFill>
              <a:latin typeface="Arial"/>
              <a:ea typeface="Arial"/>
              <a:cs typeface="Arial"/>
            </a:endParaRPr>
          </a:p>
          <a:p>
            <a:pPr marL="228600" indent="-228600">
              <a:spcBef>
                <a:spcPts val="1000"/>
              </a:spcBef>
              <a:buSzPts val="2000"/>
              <a:buFont typeface="Arial"/>
              <a:buChar char="•"/>
            </a:pPr>
            <a:r>
              <a:rPr lang="en-US" sz="2000" err="1">
                <a:solidFill>
                  <a:schemeClr val="accent6">
                    <a:lumMod val="76000"/>
                  </a:schemeClr>
                </a:solidFill>
              </a:rPr>
              <a:t>EdgeR</a:t>
            </a:r>
            <a:endParaRPr lang="en-US" sz="2000">
              <a:solidFill>
                <a:schemeClr val="accent6">
                  <a:lumMod val="76000"/>
                </a:schemeClr>
              </a:solidFill>
            </a:endParaRPr>
          </a:p>
          <a:p>
            <a:pPr marL="228600" marR="0" lvl="0" indent="-228600" algn="l">
              <a:lnSpc>
                <a:spcPct val="100000"/>
              </a:lnSpc>
              <a:spcBef>
                <a:spcPts val="1000"/>
              </a:spcBef>
              <a:spcAft>
                <a:spcPts val="0"/>
              </a:spcAft>
              <a:buClr>
                <a:srgbClr val="000000"/>
              </a:buClr>
              <a:buSzPts val="2000"/>
              <a:buFont typeface="Arial"/>
              <a:buChar char="•"/>
            </a:pPr>
            <a:r>
              <a:rPr lang="en-US" sz="2000" err="1">
                <a:solidFill>
                  <a:schemeClr val="accent6">
                    <a:lumMod val="76000"/>
                  </a:schemeClr>
                </a:solidFill>
              </a:rPr>
              <a:t>Limma</a:t>
            </a:r>
            <a:r>
              <a:rPr lang="en-US" sz="2000" dirty="0">
                <a:solidFill>
                  <a:schemeClr val="accent6">
                    <a:lumMod val="76000"/>
                  </a:schemeClr>
                </a:solidFill>
              </a:rPr>
              <a:t>-Voom</a:t>
            </a:r>
            <a:endParaRPr lang="en-US" sz="2000" dirty="0">
              <a:solidFill>
                <a:schemeClr val="accent6">
                  <a:lumMod val="76000"/>
                </a:schemeClr>
              </a:solidFill>
              <a:latin typeface="Arial"/>
              <a:ea typeface="Arial"/>
              <a:cs typeface="Arial"/>
            </a:endParaRPr>
          </a:p>
        </p:txBody>
      </p:sp>
    </p:spTree>
    <p:extLst>
      <p:ext uri="{BB962C8B-B14F-4D97-AF65-F5344CB8AC3E}">
        <p14:creationId xmlns:p14="http://schemas.microsoft.com/office/powerpoint/2010/main" val="256382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90CC-9236-9D47-E645-B0C27799C0AD}"/>
              </a:ext>
            </a:extLst>
          </p:cNvPr>
          <p:cNvSpPr>
            <a:spLocks noGrp="1"/>
          </p:cNvSpPr>
          <p:nvPr>
            <p:ph type="title"/>
          </p:nvPr>
        </p:nvSpPr>
        <p:spPr/>
        <p:txBody>
          <a:bodyPr/>
          <a:lstStyle/>
          <a:p>
            <a:r>
              <a:rPr lang="en-US" dirty="0"/>
              <a:t>Differential Expression Analysis (DEA)</a:t>
            </a:r>
          </a:p>
        </p:txBody>
      </p:sp>
      <p:sp>
        <p:nvSpPr>
          <p:cNvPr id="3" name="Text Placeholder 2">
            <a:extLst>
              <a:ext uri="{FF2B5EF4-FFF2-40B4-BE49-F238E27FC236}">
                <a16:creationId xmlns:a16="http://schemas.microsoft.com/office/drawing/2014/main" id="{D3E39CBA-7112-10A8-818C-746140E7554F}"/>
              </a:ext>
            </a:extLst>
          </p:cNvPr>
          <p:cNvSpPr>
            <a:spLocks noGrp="1"/>
          </p:cNvSpPr>
          <p:nvPr>
            <p:ph type="body" idx="1"/>
          </p:nvPr>
        </p:nvSpPr>
        <p:spPr/>
        <p:txBody>
          <a:bodyPr/>
          <a:lstStyle/>
          <a:p>
            <a:r>
              <a:rPr lang="en-US" dirty="0"/>
              <a:t>Goal: Identify and correct for sources of variation so that we can separate the "interesting" (biological/experimental) from "uninteresting" (technical)</a:t>
            </a:r>
          </a:p>
        </p:txBody>
      </p:sp>
      <p:pic>
        <p:nvPicPr>
          <p:cNvPr id="4" name="Picture 3" descr="A diagram of gene&#10;&#10;Description automatically generated">
            <a:extLst>
              <a:ext uri="{FF2B5EF4-FFF2-40B4-BE49-F238E27FC236}">
                <a16:creationId xmlns:a16="http://schemas.microsoft.com/office/drawing/2014/main" id="{6025BFF8-DF6C-67CB-9A74-E87A48C80F01}"/>
              </a:ext>
            </a:extLst>
          </p:cNvPr>
          <p:cNvPicPr>
            <a:picLocks noChangeAspect="1"/>
          </p:cNvPicPr>
          <p:nvPr/>
        </p:nvPicPr>
        <p:blipFill>
          <a:blip r:embed="rId3"/>
          <a:stretch>
            <a:fillRect/>
          </a:stretch>
        </p:blipFill>
        <p:spPr>
          <a:xfrm>
            <a:off x="835572" y="3295788"/>
            <a:ext cx="5620407" cy="3095460"/>
          </a:xfrm>
          <a:prstGeom prst="rect">
            <a:avLst/>
          </a:prstGeom>
        </p:spPr>
      </p:pic>
      <p:pic>
        <p:nvPicPr>
          <p:cNvPr id="5" name="Picture 4" descr="A graph with blue and red dots&#10;&#10;Description automatically generated">
            <a:extLst>
              <a:ext uri="{FF2B5EF4-FFF2-40B4-BE49-F238E27FC236}">
                <a16:creationId xmlns:a16="http://schemas.microsoft.com/office/drawing/2014/main" id="{479D2443-D018-C9E7-C8C7-757750AEDDAF}"/>
              </a:ext>
            </a:extLst>
          </p:cNvPr>
          <p:cNvPicPr>
            <a:picLocks noChangeAspect="1"/>
          </p:cNvPicPr>
          <p:nvPr/>
        </p:nvPicPr>
        <p:blipFill>
          <a:blip r:embed="rId4"/>
          <a:stretch>
            <a:fillRect/>
          </a:stretch>
        </p:blipFill>
        <p:spPr>
          <a:xfrm>
            <a:off x="6892159" y="3427086"/>
            <a:ext cx="4092026" cy="2745276"/>
          </a:xfrm>
          <a:prstGeom prst="rect">
            <a:avLst/>
          </a:prstGeom>
        </p:spPr>
      </p:pic>
      <p:sp>
        <p:nvSpPr>
          <p:cNvPr id="7" name="Google Shape;95;p1">
            <a:extLst>
              <a:ext uri="{FF2B5EF4-FFF2-40B4-BE49-F238E27FC236}">
                <a16:creationId xmlns:a16="http://schemas.microsoft.com/office/drawing/2014/main" id="{F53FD558-E4A1-CCEE-442A-DA9C5E4BCD6E}"/>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4075594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g1dd6be16d8c_0_2"/>
          <p:cNvPicPr preferRelativeResize="0"/>
          <p:nvPr/>
        </p:nvPicPr>
        <p:blipFill>
          <a:blip r:embed="rId3">
            <a:alphaModFix/>
          </a:blip>
          <a:stretch>
            <a:fillRect/>
          </a:stretch>
        </p:blipFill>
        <p:spPr>
          <a:xfrm>
            <a:off x="152400" y="152400"/>
            <a:ext cx="11464711" cy="6553202"/>
          </a:xfrm>
          <a:prstGeom prst="rect">
            <a:avLst/>
          </a:prstGeom>
          <a:noFill/>
          <a:ln>
            <a:noFill/>
          </a:ln>
        </p:spPr>
      </p:pic>
      <p:sp>
        <p:nvSpPr>
          <p:cNvPr id="3" name="Google Shape;95;p1">
            <a:extLst>
              <a:ext uri="{FF2B5EF4-FFF2-40B4-BE49-F238E27FC236}">
                <a16:creationId xmlns:a16="http://schemas.microsoft.com/office/drawing/2014/main" id="{6B08E161-53AA-2708-DFCC-80B91265416D}"/>
              </a:ext>
            </a:extLst>
          </p:cNvPr>
          <p:cNvSpPr txBox="1">
            <a:spLocks noGrp="1"/>
          </p:cNvSpPr>
          <p:nvPr>
            <p:ph type="ftr" idx="11"/>
          </p:nvPr>
        </p:nvSpPr>
        <p:spPr>
          <a:xfrm>
            <a:off x="3864" y="6530703"/>
            <a:ext cx="1701800" cy="33125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BNFO 262 Winter 2026</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DESeq2 and edgeR</a:t>
            </a:r>
            <a:endParaRPr>
              <a:latin typeface="Arial"/>
              <a:ea typeface="Arial"/>
              <a:cs typeface="Arial"/>
              <a:sym typeface="Arial"/>
            </a:endParaRPr>
          </a:p>
        </p:txBody>
      </p:sp>
      <p:sp>
        <p:nvSpPr>
          <p:cNvPr id="238" name="Google Shape;238;p17"/>
          <p:cNvSpPr txBox="1">
            <a:spLocks noGrp="1"/>
          </p:cNvSpPr>
          <p:nvPr>
            <p:ph type="body" idx="1"/>
          </p:nvPr>
        </p:nvSpPr>
        <p:spPr>
          <a:xfrm>
            <a:off x="705970" y="1690688"/>
            <a:ext cx="10780059" cy="501444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Arial"/>
                <a:ea typeface="Arial"/>
                <a:cs typeface="Arial"/>
                <a:sym typeface="Arial"/>
              </a:rPr>
              <a:t>Programs for differential gene expression (DE) analysis</a:t>
            </a:r>
            <a:endParaRPr/>
          </a:p>
          <a:p>
            <a:pPr marL="685800" lvl="1" indent="-228600" algn="l" rtl="0">
              <a:lnSpc>
                <a:spcPct val="90000"/>
              </a:lnSpc>
              <a:spcBef>
                <a:spcPts val="500"/>
              </a:spcBef>
              <a:spcAft>
                <a:spcPts val="0"/>
              </a:spcAft>
              <a:buClr>
                <a:schemeClr val="dk1"/>
              </a:buClr>
              <a:buSzPts val="2400"/>
              <a:buChar char="•"/>
            </a:pPr>
            <a:r>
              <a:rPr lang="en-US">
                <a:latin typeface="Arial"/>
                <a:ea typeface="Arial"/>
                <a:cs typeface="Arial"/>
                <a:sym typeface="Arial"/>
              </a:rPr>
              <a:t>Utilizes negative binomial model to model distribution of each gene</a:t>
            </a:r>
            <a:endParaRPr/>
          </a:p>
          <a:p>
            <a:pPr marL="685800" lvl="1" indent="-228600" algn="l" rtl="0">
              <a:lnSpc>
                <a:spcPct val="90000"/>
              </a:lnSpc>
              <a:spcBef>
                <a:spcPts val="500"/>
              </a:spcBef>
              <a:spcAft>
                <a:spcPts val="0"/>
              </a:spcAft>
              <a:buClr>
                <a:schemeClr val="dk1"/>
              </a:buClr>
              <a:buSzPts val="2400"/>
              <a:buChar char="•"/>
            </a:pPr>
            <a:r>
              <a:rPr lang="en-US">
                <a:latin typeface="Arial"/>
                <a:ea typeface="Arial"/>
                <a:cs typeface="Arial"/>
                <a:sym typeface="Arial"/>
              </a:rPr>
              <a:t>Assumes that most genes are not DE</a:t>
            </a:r>
            <a:endParaRPr/>
          </a:p>
          <a:p>
            <a:pPr marL="457200" lvl="1" indent="0" algn="l" rtl="0">
              <a:lnSpc>
                <a:spcPct val="90000"/>
              </a:lnSpc>
              <a:spcBef>
                <a:spcPts val="500"/>
              </a:spcBef>
              <a:spcAft>
                <a:spcPts val="0"/>
              </a:spcAft>
              <a:buClr>
                <a:schemeClr val="dk1"/>
              </a:buClr>
              <a:buSzPts val="24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Extensive documentation and examples available online</a:t>
            </a:r>
            <a:endParaRPr/>
          </a:p>
          <a:p>
            <a:pPr marL="685800" lvl="1" indent="-228600" algn="l" rtl="0">
              <a:lnSpc>
                <a:spcPct val="90000"/>
              </a:lnSpc>
              <a:spcBef>
                <a:spcPts val="500"/>
              </a:spcBef>
              <a:spcAft>
                <a:spcPts val="0"/>
              </a:spcAft>
              <a:buClr>
                <a:schemeClr val="dk1"/>
              </a:buClr>
              <a:buSzPts val="1900"/>
              <a:buChar char="•"/>
            </a:pPr>
            <a:r>
              <a:rPr lang="en-US" sz="1900">
                <a:latin typeface="Arial"/>
                <a:ea typeface="Arial"/>
                <a:cs typeface="Arial"/>
                <a:sym typeface="Arial"/>
              </a:rPr>
              <a:t>Documentation: https://bioconductor.org/packages/release/bioc/manuals/DESeq2/man/DESeq2.pdf</a:t>
            </a:r>
            <a:endParaRPr/>
          </a:p>
          <a:p>
            <a:pPr marL="685800" lvl="1" indent="-228600" algn="l" rtl="0">
              <a:lnSpc>
                <a:spcPct val="90000"/>
              </a:lnSpc>
              <a:spcBef>
                <a:spcPts val="500"/>
              </a:spcBef>
              <a:spcAft>
                <a:spcPts val="0"/>
              </a:spcAft>
              <a:buClr>
                <a:schemeClr val="dk1"/>
              </a:buClr>
              <a:buSzPts val="1900"/>
              <a:buChar char="•"/>
            </a:pPr>
            <a:r>
              <a:rPr lang="en-US" sz="1900" u="sng">
                <a:solidFill>
                  <a:schemeClr val="hlink"/>
                </a:solidFill>
                <a:latin typeface="Arial"/>
                <a:ea typeface="Arial"/>
                <a:cs typeface="Arial"/>
                <a:sym typeface="Arial"/>
                <a:hlinkClick r:id="rId3"/>
              </a:rPr>
              <a:t>https://www.bioconductor.org/packages/release/bioc/vignettes/edgeR/inst/doc/edgeRUsersGuide.pdf</a:t>
            </a:r>
            <a:endParaRPr sz="1900">
              <a:latin typeface="Arial"/>
              <a:ea typeface="Arial"/>
              <a:cs typeface="Arial"/>
              <a:sym typeface="Arial"/>
            </a:endParaRPr>
          </a:p>
          <a:p>
            <a:pPr marL="685800" lvl="1" indent="-107950" algn="l" rtl="0">
              <a:lnSpc>
                <a:spcPct val="90000"/>
              </a:lnSpc>
              <a:spcBef>
                <a:spcPts val="500"/>
              </a:spcBef>
              <a:spcAft>
                <a:spcPts val="0"/>
              </a:spcAft>
              <a:buClr>
                <a:schemeClr val="dk1"/>
              </a:buClr>
              <a:buSzPts val="1900"/>
              <a:buNone/>
            </a:pPr>
            <a:endParaRPr sz="1900">
              <a:latin typeface="Arial"/>
              <a:ea typeface="Arial"/>
              <a:cs typeface="Arial"/>
              <a:sym typeface="Arial"/>
            </a:endParaRPr>
          </a:p>
          <a:p>
            <a:pPr marL="685800" lvl="1" indent="-228600" algn="l" rtl="0">
              <a:lnSpc>
                <a:spcPct val="90000"/>
              </a:lnSpc>
              <a:spcBef>
                <a:spcPts val="500"/>
              </a:spcBef>
              <a:spcAft>
                <a:spcPts val="0"/>
              </a:spcAft>
              <a:buClr>
                <a:schemeClr val="dk1"/>
              </a:buClr>
              <a:buSzPts val="1900"/>
              <a:buChar char="•"/>
            </a:pPr>
            <a:r>
              <a:rPr lang="en-US" sz="1900">
                <a:latin typeface="Arial"/>
                <a:ea typeface="Arial"/>
                <a:cs typeface="Arial"/>
                <a:sym typeface="Arial"/>
              </a:rPr>
              <a:t>Examples: https://bioconductor.org/packages/release/bioc/vignettes/DESeq2/inst/doc/DESeq2.html</a:t>
            </a:r>
            <a:endParaRPr/>
          </a:p>
          <a:p>
            <a:pPr marL="685800" lvl="1" indent="-228600" algn="l" rtl="0">
              <a:lnSpc>
                <a:spcPct val="90000"/>
              </a:lnSpc>
              <a:spcBef>
                <a:spcPts val="500"/>
              </a:spcBef>
              <a:spcAft>
                <a:spcPts val="0"/>
              </a:spcAft>
              <a:buClr>
                <a:schemeClr val="dk1"/>
              </a:buClr>
              <a:buSzPts val="1900"/>
              <a:buChar char="•"/>
            </a:pPr>
            <a:r>
              <a:rPr lang="en-US" sz="1900" u="sng">
                <a:solidFill>
                  <a:schemeClr val="hlink"/>
                </a:solidFill>
                <a:latin typeface="Arial"/>
                <a:ea typeface="Arial"/>
                <a:cs typeface="Arial"/>
                <a:sym typeface="Arial"/>
                <a:hlinkClick r:id="rId4"/>
              </a:rPr>
              <a:t>https://www.ncbi.nlm.nih.gov/pmc/articles/PMC4937821/pdf/f1000research-5-18347.pdf</a:t>
            </a:r>
            <a:endParaRPr sz="1900">
              <a:latin typeface="Arial"/>
              <a:ea typeface="Arial"/>
              <a:cs typeface="Arial"/>
              <a:sym typeface="Arial"/>
            </a:endParaRPr>
          </a:p>
          <a:p>
            <a:pPr marL="685800" lvl="1" indent="-107950" algn="l" rtl="0">
              <a:lnSpc>
                <a:spcPct val="90000"/>
              </a:lnSpc>
              <a:spcBef>
                <a:spcPts val="500"/>
              </a:spcBef>
              <a:spcAft>
                <a:spcPts val="0"/>
              </a:spcAft>
              <a:buClr>
                <a:schemeClr val="dk1"/>
              </a:buClr>
              <a:buSzPts val="1900"/>
              <a:buNone/>
            </a:pPr>
            <a:endParaRPr sz="1900">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p:txBody>
      </p:sp>
      <p:sp>
        <p:nvSpPr>
          <p:cNvPr id="3" name="Google Shape;95;p1">
            <a:extLst>
              <a:ext uri="{FF2B5EF4-FFF2-40B4-BE49-F238E27FC236}">
                <a16:creationId xmlns:a16="http://schemas.microsoft.com/office/drawing/2014/main" id="{3E8FCB57-9BEA-CA7B-C5B6-CF150B407BF1}"/>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3A438-F139-A139-C30C-812CB104708F}"/>
              </a:ext>
            </a:extLst>
          </p:cNvPr>
          <p:cNvSpPr>
            <a:spLocks noGrp="1"/>
          </p:cNvSpPr>
          <p:nvPr>
            <p:ph type="title"/>
          </p:nvPr>
        </p:nvSpPr>
        <p:spPr/>
        <p:txBody>
          <a:bodyPr/>
          <a:lstStyle/>
          <a:p>
            <a:r>
              <a:rPr lang="en-US" sz="4400" b="0" i="0" u="none" strike="noStrike" baseline="0">
                <a:solidFill>
                  <a:srgbClr val="000000"/>
                </a:solidFill>
                <a:latin typeface="Arial"/>
                <a:ea typeface="Arial"/>
                <a:cs typeface="Arial"/>
              </a:rPr>
              <a:t>DESeq2 and edgeR</a:t>
            </a:r>
            <a:endParaRPr lang="en-US"/>
          </a:p>
        </p:txBody>
      </p:sp>
      <p:sp>
        <p:nvSpPr>
          <p:cNvPr id="3" name="Text Placeholder 2">
            <a:extLst>
              <a:ext uri="{FF2B5EF4-FFF2-40B4-BE49-F238E27FC236}">
                <a16:creationId xmlns:a16="http://schemas.microsoft.com/office/drawing/2014/main" id="{634C7AE4-E4A7-E96C-38FE-951CF239A3AC}"/>
              </a:ext>
            </a:extLst>
          </p:cNvPr>
          <p:cNvSpPr>
            <a:spLocks noGrp="1"/>
          </p:cNvSpPr>
          <p:nvPr>
            <p:ph type="body" idx="1"/>
          </p:nvPr>
        </p:nvSpPr>
        <p:spPr/>
        <p:txBody>
          <a:bodyPr/>
          <a:lstStyle/>
          <a:p>
            <a:r>
              <a:rPr lang="en-US" dirty="0"/>
              <a:t>Fundamental Assumptions</a:t>
            </a:r>
          </a:p>
          <a:p>
            <a:pPr marL="1028700" lvl="1" indent="-457200">
              <a:buAutoNum type="arabicPeriod"/>
            </a:pPr>
            <a:r>
              <a:rPr lang="en-US" dirty="0"/>
              <a:t>RNA-seq count data is best modeled by the negative binomial distribution</a:t>
            </a:r>
          </a:p>
          <a:p>
            <a:pPr marL="1028700" lvl="1" indent="-457200">
              <a:buAutoNum type="arabicPeriod"/>
            </a:pPr>
            <a:r>
              <a:rPr lang="en-US" dirty="0"/>
              <a:t>Most genes are not differentially expressed (DE)</a:t>
            </a:r>
          </a:p>
          <a:p>
            <a:pPr marL="1028700" lvl="1" indent="-457200">
              <a:buAutoNum type="arabicPeriod"/>
            </a:pPr>
            <a:r>
              <a:rPr lang="en-US" dirty="0"/>
              <a:t>DE and non-DE genes behave similarly</a:t>
            </a:r>
          </a:p>
          <a:p>
            <a:pPr marL="1028700" lvl="1" indent="-457200">
              <a:buAutoNum type="arabicPeriod"/>
            </a:pPr>
            <a:r>
              <a:rPr lang="en-US" dirty="0"/>
              <a:t>Balanced expression changes, that is, the number and magnitude of up- and down-regulated genes are comparable.</a:t>
            </a:r>
          </a:p>
          <a:p>
            <a:pPr marL="1028700" lvl="1" indent="-457200">
              <a:buAutoNum type="arabicPeriod"/>
            </a:pPr>
            <a:endParaRPr lang="en-US" dirty="0"/>
          </a:p>
          <a:p>
            <a:pPr marL="1028700" lvl="1" indent="-457200">
              <a:buAutoNum type="arabicPeriod"/>
            </a:pPr>
            <a:endParaRPr lang="en-US" dirty="0"/>
          </a:p>
        </p:txBody>
      </p:sp>
      <p:sp>
        <p:nvSpPr>
          <p:cNvPr id="6" name="Google Shape;95;p1">
            <a:extLst>
              <a:ext uri="{FF2B5EF4-FFF2-40B4-BE49-F238E27FC236}">
                <a16:creationId xmlns:a16="http://schemas.microsoft.com/office/drawing/2014/main" id="{615AF03B-FE47-FEB0-9379-803BA149C2CE}"/>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2868138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0BBF-72D1-AE66-6134-6690A014B702}"/>
              </a:ext>
            </a:extLst>
          </p:cNvPr>
          <p:cNvSpPr>
            <a:spLocks noGrp="1"/>
          </p:cNvSpPr>
          <p:nvPr>
            <p:ph type="title"/>
          </p:nvPr>
        </p:nvSpPr>
        <p:spPr/>
        <p:txBody>
          <a:bodyPr/>
          <a:lstStyle/>
          <a:p>
            <a:r>
              <a:rPr lang="en-US" dirty="0"/>
              <a:t>Modeling count data – why we don't still use the Poisson distribution</a:t>
            </a:r>
          </a:p>
        </p:txBody>
      </p:sp>
      <p:pic>
        <p:nvPicPr>
          <p:cNvPr id="4" name="Picture 3" descr="A graph of a graph&#10;&#10;Description automatically generated">
            <a:extLst>
              <a:ext uri="{FF2B5EF4-FFF2-40B4-BE49-F238E27FC236}">
                <a16:creationId xmlns:a16="http://schemas.microsoft.com/office/drawing/2014/main" id="{905219D8-AC38-CFAE-3613-6225B4D07D69}"/>
              </a:ext>
            </a:extLst>
          </p:cNvPr>
          <p:cNvPicPr>
            <a:picLocks noChangeAspect="1"/>
          </p:cNvPicPr>
          <p:nvPr/>
        </p:nvPicPr>
        <p:blipFill>
          <a:blip r:embed="rId3"/>
          <a:stretch>
            <a:fillRect/>
          </a:stretch>
        </p:blipFill>
        <p:spPr>
          <a:xfrm>
            <a:off x="839273" y="1966195"/>
            <a:ext cx="4503311" cy="3290510"/>
          </a:xfrm>
          <a:prstGeom prst="rect">
            <a:avLst/>
          </a:prstGeom>
        </p:spPr>
      </p:pic>
      <p:sp>
        <p:nvSpPr>
          <p:cNvPr id="5" name="TextBox 4">
            <a:extLst>
              <a:ext uri="{FF2B5EF4-FFF2-40B4-BE49-F238E27FC236}">
                <a16:creationId xmlns:a16="http://schemas.microsoft.com/office/drawing/2014/main" id="{F2C19014-819A-BB7C-50C0-65CEDA540485}"/>
              </a:ext>
            </a:extLst>
          </p:cNvPr>
          <p:cNvSpPr txBox="1"/>
          <p:nvPr/>
        </p:nvSpPr>
        <p:spPr>
          <a:xfrm>
            <a:off x="794197" y="5645239"/>
            <a:ext cx="45827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Low number of counts associated with a large proportion of genes and a long right tail</a:t>
            </a:r>
          </a:p>
        </p:txBody>
      </p:sp>
      <p:pic>
        <p:nvPicPr>
          <p:cNvPr id="6" name="Google Shape;246;p18">
            <a:extLst>
              <a:ext uri="{FF2B5EF4-FFF2-40B4-BE49-F238E27FC236}">
                <a16:creationId xmlns:a16="http://schemas.microsoft.com/office/drawing/2014/main" id="{3CFCD3EF-8110-171E-D09F-9FE87A234AC3}"/>
              </a:ext>
            </a:extLst>
          </p:cNvPr>
          <p:cNvPicPr preferRelativeResize="0"/>
          <p:nvPr/>
        </p:nvPicPr>
        <p:blipFill rotWithShape="1">
          <a:blip r:embed="rId4">
            <a:alphaModFix/>
          </a:blip>
          <a:srcRect t="35897" r="35213" b="34102"/>
          <a:stretch/>
        </p:blipFill>
        <p:spPr>
          <a:xfrm>
            <a:off x="5701168" y="2835247"/>
            <a:ext cx="5549165" cy="1256226"/>
          </a:xfrm>
          <a:prstGeom prst="rect">
            <a:avLst/>
          </a:prstGeom>
          <a:noFill/>
          <a:ln>
            <a:noFill/>
          </a:ln>
        </p:spPr>
      </p:pic>
      <p:pic>
        <p:nvPicPr>
          <p:cNvPr id="7" name="Google Shape;247;p18">
            <a:extLst>
              <a:ext uri="{FF2B5EF4-FFF2-40B4-BE49-F238E27FC236}">
                <a16:creationId xmlns:a16="http://schemas.microsoft.com/office/drawing/2014/main" id="{23D4C239-85FD-54E7-1910-A5A916F7BDFD}"/>
              </a:ext>
            </a:extLst>
          </p:cNvPr>
          <p:cNvPicPr preferRelativeResize="0"/>
          <p:nvPr/>
        </p:nvPicPr>
        <p:blipFill rotWithShape="1">
          <a:blip r:embed="rId5">
            <a:alphaModFix/>
          </a:blip>
          <a:srcRect r="18697" b="75323"/>
          <a:stretch/>
        </p:blipFill>
        <p:spPr>
          <a:xfrm>
            <a:off x="6749685" y="4296524"/>
            <a:ext cx="3894667" cy="670143"/>
          </a:xfrm>
          <a:prstGeom prst="rect">
            <a:avLst/>
          </a:prstGeom>
          <a:noFill/>
          <a:ln>
            <a:noFill/>
          </a:ln>
        </p:spPr>
      </p:pic>
      <p:sp>
        <p:nvSpPr>
          <p:cNvPr id="8" name="Google Shape;250;p18">
            <a:extLst>
              <a:ext uri="{FF2B5EF4-FFF2-40B4-BE49-F238E27FC236}">
                <a16:creationId xmlns:a16="http://schemas.microsoft.com/office/drawing/2014/main" id="{D24F0DD8-23BB-5C5F-EEC5-65C3BF8ADA4E}"/>
              </a:ext>
            </a:extLst>
          </p:cNvPr>
          <p:cNvSpPr txBox="1"/>
          <p:nvPr/>
        </p:nvSpPr>
        <p:spPr>
          <a:xfrm>
            <a:off x="7404561" y="2134792"/>
            <a:ext cx="2582529" cy="40011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2000">
                <a:solidFill>
                  <a:schemeClr val="dk1"/>
                </a:solidFill>
                <a:latin typeface="Arial"/>
                <a:ea typeface="Arial"/>
                <a:cs typeface="Arial"/>
                <a:sym typeface="Arial"/>
              </a:rPr>
              <a:t>Poisson</a:t>
            </a:r>
            <a:endParaRPr/>
          </a:p>
        </p:txBody>
      </p:sp>
      <p:sp>
        <p:nvSpPr>
          <p:cNvPr id="9" name="TextBox 8">
            <a:extLst>
              <a:ext uri="{FF2B5EF4-FFF2-40B4-BE49-F238E27FC236}">
                <a16:creationId xmlns:a16="http://schemas.microsoft.com/office/drawing/2014/main" id="{9F7C974A-D7C2-1BE1-F0FF-7DB5BA09D225}"/>
              </a:ext>
            </a:extLst>
          </p:cNvPr>
          <p:cNvSpPr txBox="1"/>
          <p:nvPr/>
        </p:nvSpPr>
        <p:spPr>
          <a:xfrm>
            <a:off x="6407239" y="5645239"/>
            <a:ext cx="458273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Poisson: number of cases is large (total number of RNAs), and probability of an event is small (choosing any particular transcript)</a:t>
            </a:r>
          </a:p>
        </p:txBody>
      </p:sp>
      <p:sp>
        <p:nvSpPr>
          <p:cNvPr id="10" name="Google Shape;95;p1">
            <a:extLst>
              <a:ext uri="{FF2B5EF4-FFF2-40B4-BE49-F238E27FC236}">
                <a16:creationId xmlns:a16="http://schemas.microsoft.com/office/drawing/2014/main" id="{024861C7-82AA-2C29-4341-97CAF3C240B7}"/>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3118054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CFD9-7802-ADA2-F3BD-E7D8AFB5D28E}"/>
              </a:ext>
            </a:extLst>
          </p:cNvPr>
          <p:cNvSpPr>
            <a:spLocks noGrp="1"/>
          </p:cNvSpPr>
          <p:nvPr>
            <p:ph type="title"/>
          </p:nvPr>
        </p:nvSpPr>
        <p:spPr/>
        <p:txBody>
          <a:bodyPr/>
          <a:lstStyle/>
          <a:p>
            <a:r>
              <a:rPr lang="en-US" sz="4400" b="0" i="0" u="none" strike="noStrike" baseline="0" dirty="0">
                <a:solidFill>
                  <a:srgbClr val="000000"/>
                </a:solidFill>
                <a:latin typeface="Calibri"/>
                <a:ea typeface="Calibri"/>
                <a:cs typeface="Calibri"/>
              </a:rPr>
              <a:t>Modeling count data</a:t>
            </a:r>
            <a:r>
              <a:rPr lang="en-US" dirty="0">
                <a:solidFill>
                  <a:srgbClr val="000000"/>
                </a:solidFill>
              </a:rPr>
              <a:t>– why we don't still use the Poisson distribution</a:t>
            </a:r>
          </a:p>
          <a:p>
            <a:endParaRPr lang="en-US" dirty="0"/>
          </a:p>
        </p:txBody>
      </p:sp>
      <p:pic>
        <p:nvPicPr>
          <p:cNvPr id="4" name="Picture 3" descr="A graph with a dotted line&#10;&#10;Description automatically generated">
            <a:extLst>
              <a:ext uri="{FF2B5EF4-FFF2-40B4-BE49-F238E27FC236}">
                <a16:creationId xmlns:a16="http://schemas.microsoft.com/office/drawing/2014/main" id="{FAE0A1B1-62C0-1D31-5259-790BCE9CD12C}"/>
              </a:ext>
            </a:extLst>
          </p:cNvPr>
          <p:cNvPicPr>
            <a:picLocks noChangeAspect="1"/>
          </p:cNvPicPr>
          <p:nvPr/>
        </p:nvPicPr>
        <p:blipFill>
          <a:blip r:embed="rId3"/>
          <a:stretch>
            <a:fillRect/>
          </a:stretch>
        </p:blipFill>
        <p:spPr>
          <a:xfrm>
            <a:off x="3275528" y="1865564"/>
            <a:ext cx="4621368" cy="3126872"/>
          </a:xfrm>
          <a:prstGeom prst="rect">
            <a:avLst/>
          </a:prstGeom>
        </p:spPr>
      </p:pic>
      <p:sp>
        <p:nvSpPr>
          <p:cNvPr id="5" name="TextBox 4">
            <a:extLst>
              <a:ext uri="{FF2B5EF4-FFF2-40B4-BE49-F238E27FC236}">
                <a16:creationId xmlns:a16="http://schemas.microsoft.com/office/drawing/2014/main" id="{BE088271-E202-2F0E-EFDC-5DAEC9524A86}"/>
              </a:ext>
            </a:extLst>
          </p:cNvPr>
          <p:cNvSpPr txBox="1"/>
          <p:nvPr/>
        </p:nvSpPr>
        <p:spPr>
          <a:xfrm>
            <a:off x="4024647" y="1545464"/>
            <a:ext cx="31231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Mean vs Variance of three samples</a:t>
            </a:r>
          </a:p>
        </p:txBody>
      </p:sp>
      <p:sp>
        <p:nvSpPr>
          <p:cNvPr id="6" name="TextBox 5">
            <a:extLst>
              <a:ext uri="{FF2B5EF4-FFF2-40B4-BE49-F238E27FC236}">
                <a16:creationId xmlns:a16="http://schemas.microsoft.com/office/drawing/2014/main" id="{C28E9DD2-063B-2D1F-9CCD-2EF75AF0EC1C}"/>
              </a:ext>
            </a:extLst>
          </p:cNvPr>
          <p:cNvSpPr txBox="1"/>
          <p:nvPr/>
        </p:nvSpPr>
        <p:spPr>
          <a:xfrm>
            <a:off x="837125" y="5162281"/>
            <a:ext cx="105177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AutoNum type="arabicPeriod"/>
            </a:pPr>
            <a:r>
              <a:rPr lang="en-US" dirty="0"/>
              <a:t>The </a:t>
            </a:r>
            <a:r>
              <a:rPr lang="en-US" b="1" dirty="0"/>
              <a:t>mean is not equal to the variance</a:t>
            </a:r>
            <a:r>
              <a:rPr lang="en-US" dirty="0"/>
              <a:t> (the scatter of data points does not fall on the diagonal).</a:t>
            </a:r>
          </a:p>
          <a:p>
            <a:pPr marL="285750" indent="-285750">
              <a:buAutoNum type="arabicPeriod"/>
            </a:pPr>
            <a:r>
              <a:rPr lang="en-US" dirty="0"/>
              <a:t>For the genes with </a:t>
            </a:r>
            <a:r>
              <a:rPr lang="en-US" b="1" dirty="0"/>
              <a:t>high mean expression</a:t>
            </a:r>
            <a:r>
              <a:rPr lang="en-US" dirty="0"/>
              <a:t>, the variance across replicates tends to be greater than the mean (scatter is above the red line).</a:t>
            </a:r>
          </a:p>
          <a:p>
            <a:pPr marL="285750" indent="-285750">
              <a:buAutoNum type="arabicPeriod"/>
            </a:pPr>
            <a:r>
              <a:rPr lang="en-US" dirty="0"/>
              <a:t>For the genes with </a:t>
            </a:r>
            <a:r>
              <a:rPr lang="en-US" b="1" dirty="0"/>
              <a:t>low mean expression</a:t>
            </a:r>
            <a:r>
              <a:rPr lang="en-US" dirty="0"/>
              <a:t> we see quite a bit of scatter. We usually refer to this as </a:t>
            </a:r>
            <a:r>
              <a:rPr lang="en-US" b="1" dirty="0"/>
              <a:t>“heteroscedasticity”</a:t>
            </a:r>
            <a:r>
              <a:rPr lang="en-US" dirty="0"/>
              <a:t>. That is, for a given expression level in the low range we observe a lot of variability in the variance values.</a:t>
            </a:r>
          </a:p>
          <a:p>
            <a:pPr marL="342900" indent="-342900" algn="l">
              <a:buAutoNum type="arabicPeriod"/>
            </a:pPr>
            <a:endParaRPr lang="en-US" dirty="0"/>
          </a:p>
        </p:txBody>
      </p:sp>
      <p:sp>
        <p:nvSpPr>
          <p:cNvPr id="7" name="Google Shape;95;p1">
            <a:extLst>
              <a:ext uri="{FF2B5EF4-FFF2-40B4-BE49-F238E27FC236}">
                <a16:creationId xmlns:a16="http://schemas.microsoft.com/office/drawing/2014/main" id="{5901B9BA-CAC9-826F-F4D6-513FCB3A5B17}"/>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1753677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r>
              <a:rPr lang="en-US" dirty="0">
                <a:sym typeface="Arial"/>
              </a:rPr>
              <a:t>Modeling count data– why we don't still use the Poisson distribution</a:t>
            </a:r>
          </a:p>
          <a:p>
            <a:endParaRPr lang="en-US" dirty="0"/>
          </a:p>
        </p:txBody>
      </p:sp>
      <p:pic>
        <p:nvPicPr>
          <p:cNvPr id="248" name="Google Shape;248;p18"/>
          <p:cNvPicPr preferRelativeResize="0"/>
          <p:nvPr/>
        </p:nvPicPr>
        <p:blipFill rotWithShape="1">
          <a:blip r:embed="rId3">
            <a:alphaModFix/>
          </a:blip>
          <a:srcRect t="30274" r="51821" b="41114"/>
          <a:stretch/>
        </p:blipFill>
        <p:spPr>
          <a:xfrm>
            <a:off x="4724207" y="4200411"/>
            <a:ext cx="2269261" cy="764002"/>
          </a:xfrm>
          <a:prstGeom prst="rect">
            <a:avLst/>
          </a:prstGeom>
          <a:noFill/>
          <a:ln>
            <a:noFill/>
          </a:ln>
        </p:spPr>
      </p:pic>
      <p:pic>
        <p:nvPicPr>
          <p:cNvPr id="249" name="Google Shape;249;p18"/>
          <p:cNvPicPr preferRelativeResize="0"/>
          <p:nvPr/>
        </p:nvPicPr>
        <p:blipFill rotWithShape="1">
          <a:blip r:embed="rId4">
            <a:alphaModFix/>
          </a:blip>
          <a:srcRect t="65423" r="34837" b="-249"/>
          <a:stretch/>
        </p:blipFill>
        <p:spPr>
          <a:xfrm>
            <a:off x="2610239" y="2637765"/>
            <a:ext cx="5581368" cy="1504340"/>
          </a:xfrm>
          <a:prstGeom prst="rect">
            <a:avLst/>
          </a:prstGeom>
          <a:noFill/>
          <a:ln>
            <a:noFill/>
          </a:ln>
        </p:spPr>
      </p:pic>
      <p:sp>
        <p:nvSpPr>
          <p:cNvPr id="251" name="Google Shape;251;p18"/>
          <p:cNvSpPr txBox="1"/>
          <p:nvPr/>
        </p:nvSpPr>
        <p:spPr>
          <a:xfrm>
            <a:off x="8441070" y="2928278"/>
            <a:ext cx="258252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Negative binomial</a:t>
            </a:r>
            <a:endParaRPr/>
          </a:p>
        </p:txBody>
      </p:sp>
      <p:sp>
        <p:nvSpPr>
          <p:cNvPr id="3" name="Google Shape;95;p1">
            <a:extLst>
              <a:ext uri="{FF2B5EF4-FFF2-40B4-BE49-F238E27FC236}">
                <a16:creationId xmlns:a16="http://schemas.microsoft.com/office/drawing/2014/main" id="{04C72586-03F4-7C2F-DBFB-77CF443DA053}"/>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7581B-F079-8B6E-5AAF-ECE5D1E57131}"/>
              </a:ext>
            </a:extLst>
          </p:cNvPr>
          <p:cNvSpPr>
            <a:spLocks noGrp="1"/>
          </p:cNvSpPr>
          <p:nvPr>
            <p:ph type="title"/>
          </p:nvPr>
        </p:nvSpPr>
        <p:spPr/>
        <p:txBody>
          <a:bodyPr/>
          <a:lstStyle/>
          <a:p>
            <a:r>
              <a:rPr lang="en-US" dirty="0"/>
              <a:t>Differential Expression Analysis with DESeq2</a:t>
            </a:r>
          </a:p>
        </p:txBody>
      </p:sp>
      <p:pic>
        <p:nvPicPr>
          <p:cNvPr id="4" name="Picture 3" descr="A group of colorful dots&#10;&#10;Description automatically generated">
            <a:extLst>
              <a:ext uri="{FF2B5EF4-FFF2-40B4-BE49-F238E27FC236}">
                <a16:creationId xmlns:a16="http://schemas.microsoft.com/office/drawing/2014/main" id="{6583FF7A-BD5F-A00A-6105-10E044E4D97C}"/>
              </a:ext>
            </a:extLst>
          </p:cNvPr>
          <p:cNvPicPr>
            <a:picLocks noChangeAspect="1"/>
          </p:cNvPicPr>
          <p:nvPr/>
        </p:nvPicPr>
        <p:blipFill>
          <a:blip r:embed="rId3"/>
          <a:stretch>
            <a:fillRect/>
          </a:stretch>
        </p:blipFill>
        <p:spPr>
          <a:xfrm>
            <a:off x="5263055" y="2171302"/>
            <a:ext cx="6224752" cy="3343083"/>
          </a:xfrm>
          <a:prstGeom prst="rect">
            <a:avLst/>
          </a:prstGeom>
        </p:spPr>
      </p:pic>
      <p:graphicFrame>
        <p:nvGraphicFramePr>
          <p:cNvPr id="5" name="Diagram 4">
            <a:extLst>
              <a:ext uri="{FF2B5EF4-FFF2-40B4-BE49-F238E27FC236}">
                <a16:creationId xmlns:a16="http://schemas.microsoft.com/office/drawing/2014/main" id="{D22E1958-8EA9-2977-7269-7E46E069CF54}"/>
              </a:ext>
            </a:extLst>
          </p:cNvPr>
          <p:cNvGraphicFramePr/>
          <p:nvPr>
            <p:extLst>
              <p:ext uri="{D42A27DB-BD31-4B8C-83A1-F6EECF244321}">
                <p14:modId xmlns:p14="http://schemas.microsoft.com/office/powerpoint/2010/main" val="3815157397"/>
              </p:ext>
            </p:extLst>
          </p:nvPr>
        </p:nvGraphicFramePr>
        <p:xfrm>
          <a:off x="420414" y="1954924"/>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a:extLst>
              <a:ext uri="{FF2B5EF4-FFF2-40B4-BE49-F238E27FC236}">
                <a16:creationId xmlns:a16="http://schemas.microsoft.com/office/drawing/2014/main" id="{843998B3-EA1A-FF69-678F-69C3DF8A30E7}"/>
              </a:ext>
            </a:extLst>
          </p:cNvPr>
          <p:cNvSpPr txBox="1"/>
          <p:nvPr/>
        </p:nvSpPr>
        <p:spPr>
          <a:xfrm>
            <a:off x="801413" y="5688724"/>
            <a:ext cx="913086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Two lines of code in DESeq2 do everything above:</a:t>
            </a:r>
          </a:p>
          <a:p>
            <a:pPr marL="342900" indent="-342900">
              <a:buAutoNum type="arabicParenR"/>
            </a:pPr>
            <a:r>
              <a:rPr lang="en-US" dirty="0"/>
              <a:t>Create </a:t>
            </a:r>
            <a:r>
              <a:rPr lang="en-US" dirty="0" err="1"/>
              <a:t>DESeq</a:t>
            </a:r>
            <a:r>
              <a:rPr lang="en-US" dirty="0"/>
              <a:t> object</a:t>
            </a:r>
          </a:p>
          <a:p>
            <a:pPr marL="342900" indent="-342900">
              <a:buAutoNum type="arabicParenR"/>
            </a:pPr>
            <a:r>
              <a:rPr lang="en-US" dirty="0"/>
              <a:t>Run analysis with </a:t>
            </a:r>
            <a:r>
              <a:rPr lang="en-US" dirty="0" err="1"/>
              <a:t>DESeq</a:t>
            </a:r>
            <a:r>
              <a:rPr lang="en-US" dirty="0"/>
              <a:t>(</a:t>
            </a:r>
            <a:r>
              <a:rPr lang="en-US" dirty="0" err="1"/>
              <a:t>dds</a:t>
            </a:r>
            <a:r>
              <a:rPr lang="en-US" dirty="0"/>
              <a:t>) </a:t>
            </a:r>
          </a:p>
        </p:txBody>
      </p:sp>
      <p:sp>
        <p:nvSpPr>
          <p:cNvPr id="31" name="Google Shape;95;p1">
            <a:extLst>
              <a:ext uri="{FF2B5EF4-FFF2-40B4-BE49-F238E27FC236}">
                <a16:creationId xmlns:a16="http://schemas.microsoft.com/office/drawing/2014/main" id="{17CD7B23-66D5-1F16-BBA7-F5EAFFB2EF3A}"/>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3722234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1C57-F73A-E261-2DB0-C51A1A450F7E}"/>
              </a:ext>
            </a:extLst>
          </p:cNvPr>
          <p:cNvSpPr>
            <a:spLocks noGrp="1"/>
          </p:cNvSpPr>
          <p:nvPr>
            <p:ph type="title"/>
          </p:nvPr>
        </p:nvSpPr>
        <p:spPr/>
        <p:txBody>
          <a:bodyPr/>
          <a:lstStyle/>
          <a:p>
            <a:r>
              <a:rPr lang="en-US" sz="4400" b="0" i="0" u="none" strike="noStrike" baseline="0">
                <a:solidFill>
                  <a:srgbClr val="000000"/>
                </a:solidFill>
                <a:latin typeface="Calibri"/>
                <a:ea typeface="Calibri"/>
                <a:cs typeface="Calibri"/>
              </a:rPr>
              <a:t>Differential Expression Analysis with DESeq2</a:t>
            </a:r>
            <a:endParaRPr lang="en-US"/>
          </a:p>
        </p:txBody>
      </p:sp>
      <p:sp>
        <p:nvSpPr>
          <p:cNvPr id="3" name="Text Placeholder 2">
            <a:extLst>
              <a:ext uri="{FF2B5EF4-FFF2-40B4-BE49-F238E27FC236}">
                <a16:creationId xmlns:a16="http://schemas.microsoft.com/office/drawing/2014/main" id="{04ECF35B-0B80-B316-F4FD-0DFFF4B3E1C1}"/>
              </a:ext>
            </a:extLst>
          </p:cNvPr>
          <p:cNvSpPr>
            <a:spLocks noGrp="1"/>
          </p:cNvSpPr>
          <p:nvPr>
            <p:ph type="body" idx="1"/>
          </p:nvPr>
        </p:nvSpPr>
        <p:spPr>
          <a:xfrm>
            <a:off x="4490545" y="1891315"/>
            <a:ext cx="6561083" cy="4351338"/>
          </a:xfrm>
        </p:spPr>
        <p:txBody>
          <a:bodyPr>
            <a:normAutofit lnSpcReduction="10000"/>
          </a:bodyPr>
          <a:lstStyle/>
          <a:p>
            <a:r>
              <a:rPr lang="en-US" b="1" dirty="0"/>
              <a:t>Estimate size factors:</a:t>
            </a:r>
            <a:r>
              <a:rPr lang="en-US" dirty="0"/>
              <a:t> normalizes count data using the median ratios method = counts divided by sample-specific size factors determined by median ratio of gene counts relative to geometric mean per gene.  </a:t>
            </a:r>
            <a:endParaRPr lang="en-US" sz="1400" dirty="0"/>
          </a:p>
          <a:p>
            <a:pPr marL="114300" indent="0">
              <a:buNone/>
            </a:pPr>
            <a:r>
              <a:rPr lang="en-US" sz="1400" dirty="0">
                <a:hlinkClick r:id="rId2"/>
              </a:rPr>
              <a:t>https://hbctraining.github.io/DGE_workshop/lessons/02_DGE_count_normalization.html</a:t>
            </a:r>
            <a:endParaRPr lang="en-US" sz="1400"/>
          </a:p>
          <a:p>
            <a:r>
              <a:rPr lang="en-US" dirty="0"/>
              <a:t>Takes sequencing depth and RNA composition into account but not gene length so </a:t>
            </a:r>
            <a:r>
              <a:rPr lang="en-US" b="1" dirty="0"/>
              <a:t>not good for gene A vs gene B comparisons within a sample</a:t>
            </a:r>
          </a:p>
        </p:txBody>
      </p:sp>
      <p:graphicFrame>
        <p:nvGraphicFramePr>
          <p:cNvPr id="6" name="Diagram 5">
            <a:extLst>
              <a:ext uri="{FF2B5EF4-FFF2-40B4-BE49-F238E27FC236}">
                <a16:creationId xmlns:a16="http://schemas.microsoft.com/office/drawing/2014/main" id="{D6393502-FC51-795E-A6C1-3D0B7F343D52}"/>
              </a:ext>
            </a:extLst>
          </p:cNvPr>
          <p:cNvGraphicFramePr/>
          <p:nvPr>
            <p:extLst>
              <p:ext uri="{D42A27DB-BD31-4B8C-83A1-F6EECF244321}">
                <p14:modId xmlns:p14="http://schemas.microsoft.com/office/powerpoint/2010/main" val="2692326869"/>
              </p:ext>
            </p:extLst>
          </p:nvPr>
        </p:nvGraphicFramePr>
        <p:xfrm>
          <a:off x="223345" y="2178269"/>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Google Shape;95;p1">
            <a:extLst>
              <a:ext uri="{FF2B5EF4-FFF2-40B4-BE49-F238E27FC236}">
                <a16:creationId xmlns:a16="http://schemas.microsoft.com/office/drawing/2014/main" id="{30BE0BCC-3B66-D1A7-9F41-BDFA43A0935B}"/>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709134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body" idx="1"/>
          </p:nvPr>
        </p:nvSpPr>
        <p:spPr>
          <a:xfrm>
            <a:off x="1021080" y="4419600"/>
            <a:ext cx="10515600" cy="210454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dirty="0">
                <a:latin typeface="Arial"/>
                <a:ea typeface="Arial"/>
                <a:cs typeface="Arial"/>
                <a:sym typeface="Arial"/>
              </a:rPr>
              <a:t>Compared 7 methods of normalization (including DESeq2 and </a:t>
            </a:r>
            <a:r>
              <a:rPr lang="en-US" sz="2000" dirty="0" err="1">
                <a:latin typeface="Arial"/>
                <a:ea typeface="Arial"/>
                <a:cs typeface="Arial"/>
                <a:sym typeface="Arial"/>
              </a:rPr>
              <a:t>edgeR</a:t>
            </a:r>
            <a:r>
              <a:rPr lang="en-US" sz="2000" dirty="0">
                <a:latin typeface="Arial"/>
                <a:ea typeface="Arial"/>
                <a:cs typeface="Arial"/>
                <a:sym typeface="Arial"/>
              </a:rPr>
              <a:t>-TMM)</a:t>
            </a:r>
            <a:endParaRPr sz="2000" i="1"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dirty="0">
                <a:latin typeface="Arial"/>
                <a:ea typeface="Arial"/>
                <a:cs typeface="Arial"/>
                <a:sym typeface="Arial"/>
              </a:rPr>
              <a:t>Differences are most apparent when there are large differences in library size between samples</a:t>
            </a:r>
            <a:endParaRPr dirty="0"/>
          </a:p>
          <a:p>
            <a:pPr marL="228600" lvl="0" indent="-228600" algn="l" rtl="0">
              <a:lnSpc>
                <a:spcPct val="90000"/>
              </a:lnSpc>
              <a:spcBef>
                <a:spcPts val="1000"/>
              </a:spcBef>
              <a:spcAft>
                <a:spcPts val="0"/>
              </a:spcAft>
              <a:buClr>
                <a:schemeClr val="dk1"/>
              </a:buClr>
              <a:buSzPts val="2000"/>
              <a:buChar char="•"/>
            </a:pPr>
            <a:r>
              <a:rPr lang="en-US" sz="2000" dirty="0">
                <a:latin typeface="Arial"/>
                <a:ea typeface="Arial"/>
                <a:cs typeface="Arial"/>
                <a:sym typeface="Arial"/>
              </a:rPr>
              <a:t>Presence of few high-count genes and large number of 0 counts affect normalization</a:t>
            </a:r>
            <a:endParaRPr dirty="0"/>
          </a:p>
          <a:p>
            <a:pPr marL="228600" indent="-228600">
              <a:buSzPts val="2000"/>
            </a:pPr>
            <a:r>
              <a:rPr lang="en-US" sz="2000" dirty="0">
                <a:latin typeface="Arial"/>
                <a:ea typeface="Arial"/>
                <a:cs typeface="Arial"/>
                <a:sym typeface="Arial"/>
              </a:rPr>
              <a:t>DESeq2 and </a:t>
            </a:r>
            <a:r>
              <a:rPr lang="en-US" sz="2000" dirty="0" err="1">
                <a:latin typeface="Arial"/>
                <a:ea typeface="Arial"/>
                <a:cs typeface="Arial"/>
                <a:sym typeface="Arial"/>
              </a:rPr>
              <a:t>edgeR</a:t>
            </a:r>
            <a:r>
              <a:rPr lang="en-US" sz="2000" dirty="0">
                <a:latin typeface="Arial"/>
                <a:ea typeface="Arial"/>
                <a:cs typeface="Arial"/>
                <a:sym typeface="Arial"/>
              </a:rPr>
              <a:t>-TMM had low false positive rate and high power (methods of choice)</a:t>
            </a:r>
            <a:endParaRPr dirty="0"/>
          </a:p>
        </p:txBody>
      </p:sp>
      <p:sp>
        <p:nvSpPr>
          <p:cNvPr id="276" name="Google Shape;276;p20"/>
          <p:cNvSpPr txBox="1">
            <a:spLocks noGrp="1"/>
          </p:cNvSpPr>
          <p:nvPr>
            <p:ph type="title"/>
          </p:nvPr>
        </p:nvSpPr>
        <p:spPr>
          <a:xfrm>
            <a:off x="838200" y="365125"/>
            <a:ext cx="10515600" cy="9891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Normalization</a:t>
            </a:r>
            <a:endParaRPr/>
          </a:p>
        </p:txBody>
      </p:sp>
      <p:pic>
        <p:nvPicPr>
          <p:cNvPr id="278" name="Google Shape;278;p20"/>
          <p:cNvPicPr preferRelativeResize="0"/>
          <p:nvPr/>
        </p:nvPicPr>
        <p:blipFill rotWithShape="1">
          <a:blip r:embed="rId3">
            <a:alphaModFix/>
          </a:blip>
          <a:srcRect/>
          <a:stretch/>
        </p:blipFill>
        <p:spPr>
          <a:xfrm>
            <a:off x="3038168" y="1308809"/>
            <a:ext cx="5884654" cy="2832448"/>
          </a:xfrm>
          <a:prstGeom prst="rect">
            <a:avLst/>
          </a:prstGeom>
          <a:noFill/>
          <a:ln>
            <a:noFill/>
          </a:ln>
        </p:spPr>
      </p:pic>
      <p:sp>
        <p:nvSpPr>
          <p:cNvPr id="3" name="Google Shape;95;p1">
            <a:extLst>
              <a:ext uri="{FF2B5EF4-FFF2-40B4-BE49-F238E27FC236}">
                <a16:creationId xmlns:a16="http://schemas.microsoft.com/office/drawing/2014/main" id="{B2F58662-130A-7E3E-3F41-39CDCEA5F693}"/>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2FF8-F3C6-0C82-3ECE-395B681F1EA1}"/>
              </a:ext>
            </a:extLst>
          </p:cNvPr>
          <p:cNvSpPr>
            <a:spLocks noGrp="1"/>
          </p:cNvSpPr>
          <p:nvPr>
            <p:ph type="title"/>
          </p:nvPr>
        </p:nvSpPr>
        <p:spPr/>
        <p:txBody>
          <a:bodyPr/>
          <a:lstStyle/>
          <a:p>
            <a:r>
              <a:rPr lang="en-US" sz="4400" b="0" i="0" u="none" strike="noStrike" baseline="0">
                <a:solidFill>
                  <a:srgbClr val="000000"/>
                </a:solidFill>
                <a:latin typeface="Calibri"/>
                <a:ea typeface="Calibri"/>
                <a:cs typeface="Calibri"/>
              </a:rPr>
              <a:t>Differential Expression Analysis with DESeq2</a:t>
            </a:r>
            <a:endParaRPr lang="en-US"/>
          </a:p>
        </p:txBody>
      </p:sp>
      <p:sp>
        <p:nvSpPr>
          <p:cNvPr id="3" name="Text Placeholder 2">
            <a:extLst>
              <a:ext uri="{FF2B5EF4-FFF2-40B4-BE49-F238E27FC236}">
                <a16:creationId xmlns:a16="http://schemas.microsoft.com/office/drawing/2014/main" id="{C70F624C-1041-76D0-1846-64F5EFB02540}"/>
              </a:ext>
            </a:extLst>
          </p:cNvPr>
          <p:cNvSpPr>
            <a:spLocks noGrp="1"/>
          </p:cNvSpPr>
          <p:nvPr>
            <p:ph type="body" idx="1"/>
          </p:nvPr>
        </p:nvSpPr>
        <p:spPr>
          <a:xfrm>
            <a:off x="4648200" y="1825625"/>
            <a:ext cx="6705600" cy="4351338"/>
          </a:xfrm>
        </p:spPr>
        <p:txBody>
          <a:bodyPr>
            <a:normAutofit fontScale="85000" lnSpcReduction="10000"/>
          </a:bodyPr>
          <a:lstStyle/>
          <a:p>
            <a:r>
              <a:rPr lang="en-US" b="1" dirty="0"/>
              <a:t>Estimate gene-wise dispersion:</a:t>
            </a:r>
            <a:r>
              <a:rPr lang="en-US" dirty="0"/>
              <a:t> </a:t>
            </a:r>
            <a:r>
              <a:rPr lang="en-US" dirty="0">
                <a:latin typeface="Arial"/>
                <a:cs typeface="Arial"/>
              </a:rPr>
              <a:t>Dispersion is a measure of the spread or variability in the data</a:t>
            </a:r>
          </a:p>
          <a:p>
            <a:r>
              <a:rPr lang="en-US" dirty="0"/>
              <a:t>The DESeq2 dispersion estimates are </a:t>
            </a:r>
            <a:r>
              <a:rPr lang="en-US" b="1" dirty="0"/>
              <a:t>inversely related to the mean</a:t>
            </a:r>
            <a:r>
              <a:rPr lang="en-US" dirty="0"/>
              <a:t> and </a:t>
            </a:r>
            <a:r>
              <a:rPr lang="en-US" b="1" dirty="0"/>
              <a:t>directly related to variance</a:t>
            </a:r>
            <a:r>
              <a:rPr lang="en-US" dirty="0"/>
              <a:t>. </a:t>
            </a:r>
            <a:r>
              <a:rPr lang="en-US" b="1" dirty="0"/>
              <a:t>Based on this relationship, the dispersion is higher for small mean counts and lower for large mean counts.</a:t>
            </a:r>
            <a:endParaRPr lang="en-US" dirty="0">
              <a:latin typeface="Arial"/>
              <a:cs typeface="Arial"/>
            </a:endParaRPr>
          </a:p>
          <a:p>
            <a:r>
              <a:rPr lang="en-US" dirty="0"/>
              <a:t>The dispersion estimates for genes with the same mean will differ only based on their variance. </a:t>
            </a:r>
            <a:r>
              <a:rPr lang="en-US" b="1" dirty="0"/>
              <a:t>Therefore, the dispersion estimates reflect the variance in gene expression for a given mean value.</a:t>
            </a:r>
          </a:p>
        </p:txBody>
      </p:sp>
      <p:graphicFrame>
        <p:nvGraphicFramePr>
          <p:cNvPr id="5" name="Diagram 4">
            <a:extLst>
              <a:ext uri="{FF2B5EF4-FFF2-40B4-BE49-F238E27FC236}">
                <a16:creationId xmlns:a16="http://schemas.microsoft.com/office/drawing/2014/main" id="{4956101C-9FD7-BBCC-252D-108DB8A7C825}"/>
              </a:ext>
            </a:extLst>
          </p:cNvPr>
          <p:cNvGraphicFramePr/>
          <p:nvPr>
            <p:extLst>
              <p:ext uri="{D42A27DB-BD31-4B8C-83A1-F6EECF244321}">
                <p14:modId xmlns:p14="http://schemas.microsoft.com/office/powerpoint/2010/main" val="1959103402"/>
              </p:ext>
            </p:extLst>
          </p:nvPr>
        </p:nvGraphicFramePr>
        <p:xfrm>
          <a:off x="420414" y="1954924"/>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Google Shape;95;p1">
            <a:extLst>
              <a:ext uri="{FF2B5EF4-FFF2-40B4-BE49-F238E27FC236}">
                <a16:creationId xmlns:a16="http://schemas.microsoft.com/office/drawing/2014/main" id="{C12DBB68-5C39-ABDD-6819-941F18D2D9C5}"/>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925805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6EBD-2CD1-3959-1B48-8DC54E7D9007}"/>
              </a:ext>
            </a:extLst>
          </p:cNvPr>
          <p:cNvSpPr>
            <a:spLocks noGrp="1"/>
          </p:cNvSpPr>
          <p:nvPr>
            <p:ph type="title"/>
          </p:nvPr>
        </p:nvSpPr>
        <p:spPr/>
        <p:txBody>
          <a:bodyPr/>
          <a:lstStyle/>
          <a:p>
            <a:r>
              <a:rPr lang="en-US" dirty="0"/>
              <a:t>Differential Expression Analysis with DESeq2</a:t>
            </a:r>
          </a:p>
        </p:txBody>
      </p:sp>
      <p:sp>
        <p:nvSpPr>
          <p:cNvPr id="3" name="Text Placeholder 2">
            <a:extLst>
              <a:ext uri="{FF2B5EF4-FFF2-40B4-BE49-F238E27FC236}">
                <a16:creationId xmlns:a16="http://schemas.microsoft.com/office/drawing/2014/main" id="{455C7EDE-7AD7-0CAE-A639-47266520E3E9}"/>
              </a:ext>
            </a:extLst>
          </p:cNvPr>
          <p:cNvSpPr>
            <a:spLocks noGrp="1"/>
          </p:cNvSpPr>
          <p:nvPr>
            <p:ph type="body" idx="1"/>
          </p:nvPr>
        </p:nvSpPr>
        <p:spPr>
          <a:xfrm>
            <a:off x="5239407" y="1865039"/>
            <a:ext cx="6127531" cy="4351338"/>
          </a:xfrm>
        </p:spPr>
        <p:txBody>
          <a:bodyPr>
            <a:normAutofit fontScale="92500"/>
          </a:bodyPr>
          <a:lstStyle/>
          <a:p>
            <a:r>
              <a:rPr lang="en-US" dirty="0"/>
              <a:t>For low mean counts, the variance estimates have a much larger spread; therefore, the dispersion estimates will differ much more between genes with small means.</a:t>
            </a:r>
          </a:p>
          <a:p>
            <a:r>
              <a:rPr lang="en-US" dirty="0"/>
              <a:t>We care about "within-group" variation. With just a small # of replicates (2-5) it is not possible so DESeq2 shares information across genes by assuming genes with similar expression levels have similar dispersion. </a:t>
            </a:r>
          </a:p>
        </p:txBody>
      </p:sp>
      <p:pic>
        <p:nvPicPr>
          <p:cNvPr id="6" name="Picture 5">
            <a:extLst>
              <a:ext uri="{FF2B5EF4-FFF2-40B4-BE49-F238E27FC236}">
                <a16:creationId xmlns:a16="http://schemas.microsoft.com/office/drawing/2014/main" id="{7EAFA2E7-6BF7-1D78-BD6D-7FC627D18F9C}"/>
              </a:ext>
            </a:extLst>
          </p:cNvPr>
          <p:cNvPicPr>
            <a:picLocks noChangeAspect="1"/>
          </p:cNvPicPr>
          <p:nvPr/>
        </p:nvPicPr>
        <p:blipFill>
          <a:blip r:embed="rId2"/>
          <a:stretch>
            <a:fillRect/>
          </a:stretch>
        </p:blipFill>
        <p:spPr>
          <a:xfrm>
            <a:off x="835572" y="2559981"/>
            <a:ext cx="4411717" cy="2959863"/>
          </a:xfrm>
          <a:prstGeom prst="rect">
            <a:avLst/>
          </a:prstGeom>
        </p:spPr>
      </p:pic>
      <p:sp>
        <p:nvSpPr>
          <p:cNvPr id="7" name="Google Shape;95;p1">
            <a:extLst>
              <a:ext uri="{FF2B5EF4-FFF2-40B4-BE49-F238E27FC236}">
                <a16:creationId xmlns:a16="http://schemas.microsoft.com/office/drawing/2014/main" id="{0FCA7D4C-A2D1-6BC4-D4E3-F58069AC5354}"/>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1723463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80ABA63B-084F-839E-ABD2-610089A81AF2}"/>
            </a:ext>
          </a:extLst>
        </p:cNvPr>
        <p:cNvGrpSpPr/>
        <p:nvPr/>
      </p:nvGrpSpPr>
      <p:grpSpPr>
        <a:xfrm>
          <a:off x="0" y="0"/>
          <a:ext cx="0" cy="0"/>
          <a:chOff x="0" y="0"/>
          <a:chExt cx="0" cy="0"/>
        </a:xfrm>
      </p:grpSpPr>
      <p:sp>
        <p:nvSpPr>
          <p:cNvPr id="173" name="Google Shape;173;p6">
            <a:extLst>
              <a:ext uri="{FF2B5EF4-FFF2-40B4-BE49-F238E27FC236}">
                <a16:creationId xmlns:a16="http://schemas.microsoft.com/office/drawing/2014/main" id="{C704BCB4-E626-2908-E9A9-E4C050D565FB}"/>
              </a:ext>
            </a:extLst>
          </p:cNvPr>
          <p:cNvSpPr txBox="1">
            <a:spLocks noGrp="1"/>
          </p:cNvSpPr>
          <p:nvPr>
            <p:ph type="title"/>
          </p:nvPr>
        </p:nvSpPr>
        <p:spPr>
          <a:xfrm>
            <a:off x="838200" y="365126"/>
            <a:ext cx="10515600" cy="98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RNA-Seq: Workflow Overview Part 2</a:t>
            </a:r>
            <a:endParaRPr/>
          </a:p>
        </p:txBody>
      </p:sp>
      <p:sp>
        <p:nvSpPr>
          <p:cNvPr id="174" name="Google Shape;174;p6">
            <a:extLst>
              <a:ext uri="{FF2B5EF4-FFF2-40B4-BE49-F238E27FC236}">
                <a16:creationId xmlns:a16="http://schemas.microsoft.com/office/drawing/2014/main" id="{DF7B09EF-938B-77E2-4C04-B48ECCF0C3E0}"/>
              </a:ext>
            </a:extLst>
          </p:cNvPr>
          <p:cNvSpPr txBox="1"/>
          <p:nvPr/>
        </p:nvSpPr>
        <p:spPr>
          <a:xfrm>
            <a:off x="4586370" y="1245246"/>
            <a:ext cx="222591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2. Data analysis</a:t>
            </a:r>
            <a:endParaRPr/>
          </a:p>
        </p:txBody>
      </p:sp>
      <p:sp>
        <p:nvSpPr>
          <p:cNvPr id="175" name="Google Shape;175;p6">
            <a:extLst>
              <a:ext uri="{FF2B5EF4-FFF2-40B4-BE49-F238E27FC236}">
                <a16:creationId xmlns:a16="http://schemas.microsoft.com/office/drawing/2014/main" id="{A413E2E4-57B0-2847-C7C7-DA0AF76A5A7F}"/>
              </a:ext>
            </a:extLst>
          </p:cNvPr>
          <p:cNvSpPr txBox="1"/>
          <p:nvPr/>
        </p:nvSpPr>
        <p:spPr>
          <a:xfrm>
            <a:off x="2457015" y="2525155"/>
            <a:ext cx="185928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Read counts</a:t>
            </a:r>
            <a:endParaRPr/>
          </a:p>
        </p:txBody>
      </p:sp>
      <p:sp>
        <p:nvSpPr>
          <p:cNvPr id="176" name="Google Shape;176;p6">
            <a:extLst>
              <a:ext uri="{FF2B5EF4-FFF2-40B4-BE49-F238E27FC236}">
                <a16:creationId xmlns:a16="http://schemas.microsoft.com/office/drawing/2014/main" id="{8FF4509D-454C-5CF5-91A4-8616154AFE84}"/>
              </a:ext>
            </a:extLst>
          </p:cNvPr>
          <p:cNvSpPr txBox="1"/>
          <p:nvPr/>
        </p:nvSpPr>
        <p:spPr>
          <a:xfrm>
            <a:off x="4590325" y="2525155"/>
            <a:ext cx="1859280" cy="400110"/>
          </a:xfrm>
          <a:prstGeom prst="rect">
            <a:avLst/>
          </a:prstGeom>
          <a:solidFill>
            <a:schemeClr val="accent4">
              <a:lumMod val="75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QC</a:t>
            </a:r>
            <a:endParaRPr/>
          </a:p>
        </p:txBody>
      </p:sp>
      <p:sp>
        <p:nvSpPr>
          <p:cNvPr id="177" name="Google Shape;177;p6">
            <a:extLst>
              <a:ext uri="{FF2B5EF4-FFF2-40B4-BE49-F238E27FC236}">
                <a16:creationId xmlns:a16="http://schemas.microsoft.com/office/drawing/2014/main" id="{611BF5CF-D42A-A52C-B765-A67B30E277C8}"/>
              </a:ext>
            </a:extLst>
          </p:cNvPr>
          <p:cNvSpPr txBox="1"/>
          <p:nvPr/>
        </p:nvSpPr>
        <p:spPr>
          <a:xfrm>
            <a:off x="6731255" y="2199111"/>
            <a:ext cx="3185160" cy="1323439"/>
          </a:xfrm>
          <a:prstGeom prst="rect">
            <a:avLst/>
          </a:prstGeom>
          <a:solidFill>
            <a:schemeClr val="accent6">
              <a:lumMod val="75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Filtering</a:t>
            </a:r>
            <a:endParaRPr lang="en-US">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bg1"/>
                </a:solidFill>
                <a:latin typeface="Arial"/>
                <a:ea typeface="Arial"/>
                <a:cs typeface="Arial"/>
                <a:sym typeface="Arial"/>
              </a:rPr>
              <a:t>Normalization</a:t>
            </a:r>
            <a:endParaRPr>
              <a:solidFill>
                <a:schemeClr val="bg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Statistical Analysis</a:t>
            </a:r>
            <a:endParaRPr>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Data Mining</a:t>
            </a:r>
            <a:endParaRPr>
              <a:solidFill>
                <a:schemeClr val="dk1"/>
              </a:solidFill>
            </a:endParaRPr>
          </a:p>
        </p:txBody>
      </p:sp>
      <p:sp>
        <p:nvSpPr>
          <p:cNvPr id="178" name="Google Shape;178;p6">
            <a:extLst>
              <a:ext uri="{FF2B5EF4-FFF2-40B4-BE49-F238E27FC236}">
                <a16:creationId xmlns:a16="http://schemas.microsoft.com/office/drawing/2014/main" id="{B9CF82DC-DE2E-4F34-6486-A4202B442B8B}"/>
              </a:ext>
            </a:extLst>
          </p:cNvPr>
          <p:cNvSpPr txBox="1"/>
          <p:nvPr/>
        </p:nvSpPr>
        <p:spPr>
          <a:xfrm>
            <a:off x="10195560" y="2393354"/>
            <a:ext cx="1859280" cy="707886"/>
          </a:xfrm>
          <a:prstGeom prst="rect">
            <a:avLst/>
          </a:prstGeom>
          <a:solidFill>
            <a:schemeClr val="accent2">
              <a:lumMod val="60000"/>
              <a:lumOff val="4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Biological interpretation</a:t>
            </a:r>
            <a:endParaRPr/>
          </a:p>
        </p:txBody>
      </p:sp>
      <p:sp>
        <p:nvSpPr>
          <p:cNvPr id="179" name="Google Shape;179;p6">
            <a:extLst>
              <a:ext uri="{FF2B5EF4-FFF2-40B4-BE49-F238E27FC236}">
                <a16:creationId xmlns:a16="http://schemas.microsoft.com/office/drawing/2014/main" id="{D7D9DF46-90A2-4AB5-88BF-865985D43BC1}"/>
              </a:ext>
            </a:extLst>
          </p:cNvPr>
          <p:cNvSpPr txBox="1"/>
          <p:nvPr/>
        </p:nvSpPr>
        <p:spPr>
          <a:xfrm>
            <a:off x="327660" y="2371267"/>
            <a:ext cx="1859280" cy="707886"/>
          </a:xfrm>
          <a:prstGeom prst="rect">
            <a:avLst/>
          </a:prstGeom>
          <a:solidFill>
            <a:schemeClr val="accent1">
              <a:lumMod val="60000"/>
              <a:lumOff val="40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Trimming</a:t>
            </a:r>
            <a:endParaRPr dirty="0">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Alignment</a:t>
            </a:r>
            <a:endParaRPr dirty="0">
              <a:solidFill>
                <a:schemeClr val="dk1"/>
              </a:solidFill>
            </a:endParaRPr>
          </a:p>
        </p:txBody>
      </p:sp>
      <p:cxnSp>
        <p:nvCxnSpPr>
          <p:cNvPr id="180" name="Google Shape;180;p6">
            <a:extLst>
              <a:ext uri="{FF2B5EF4-FFF2-40B4-BE49-F238E27FC236}">
                <a16:creationId xmlns:a16="http://schemas.microsoft.com/office/drawing/2014/main" id="{E8BBF194-6C8A-C978-769F-184333364CF9}"/>
              </a:ext>
            </a:extLst>
          </p:cNvPr>
          <p:cNvCxnSpPr>
            <a:endCxn id="175" idx="1"/>
          </p:cNvCxnSpPr>
          <p:nvPr/>
        </p:nvCxnSpPr>
        <p:spPr>
          <a:xfrm>
            <a:off x="2175315" y="2723710"/>
            <a:ext cx="281700" cy="1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1" name="Google Shape;181;p6">
            <a:extLst>
              <a:ext uri="{FF2B5EF4-FFF2-40B4-BE49-F238E27FC236}">
                <a16:creationId xmlns:a16="http://schemas.microsoft.com/office/drawing/2014/main" id="{6AAD858C-E97B-89B0-E3B6-8553205EFADD}"/>
              </a:ext>
            </a:extLst>
          </p:cNvPr>
          <p:cNvCxnSpPr/>
          <p:nvPr/>
        </p:nvCxnSpPr>
        <p:spPr>
          <a:xfrm>
            <a:off x="4304720" y="2722306"/>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2" name="Google Shape;182;p6">
            <a:extLst>
              <a:ext uri="{FF2B5EF4-FFF2-40B4-BE49-F238E27FC236}">
                <a16:creationId xmlns:a16="http://schemas.microsoft.com/office/drawing/2014/main" id="{E532B0BD-7CD9-F3D3-8AE2-AE95FB7BCE61}"/>
              </a:ext>
            </a:extLst>
          </p:cNvPr>
          <p:cNvCxnSpPr/>
          <p:nvPr/>
        </p:nvCxnSpPr>
        <p:spPr>
          <a:xfrm>
            <a:off x="6448445" y="2715042"/>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3" name="Google Shape;183;p6">
            <a:extLst>
              <a:ext uri="{FF2B5EF4-FFF2-40B4-BE49-F238E27FC236}">
                <a16:creationId xmlns:a16="http://schemas.microsoft.com/office/drawing/2014/main" id="{70F46FAD-F697-0200-3AFC-13B362FE03BC}"/>
              </a:ext>
            </a:extLst>
          </p:cNvPr>
          <p:cNvCxnSpPr/>
          <p:nvPr/>
        </p:nvCxnSpPr>
        <p:spPr>
          <a:xfrm>
            <a:off x="9919022" y="2770447"/>
            <a:ext cx="281650" cy="1452"/>
          </a:xfrm>
          <a:prstGeom prst="straightConnector1">
            <a:avLst/>
          </a:prstGeom>
          <a:noFill/>
          <a:ln w="9525" cap="flat" cmpd="sng">
            <a:solidFill>
              <a:schemeClr val="accent1"/>
            </a:solidFill>
            <a:prstDash val="solid"/>
            <a:miter lim="800000"/>
            <a:headEnd type="none" w="sm" len="sm"/>
            <a:tailEnd type="triangle" w="med" len="med"/>
          </a:ln>
        </p:spPr>
      </p:cxnSp>
      <p:sp>
        <p:nvSpPr>
          <p:cNvPr id="185" name="Google Shape;185;p6">
            <a:extLst>
              <a:ext uri="{FF2B5EF4-FFF2-40B4-BE49-F238E27FC236}">
                <a16:creationId xmlns:a16="http://schemas.microsoft.com/office/drawing/2014/main" id="{AFD960EB-F653-DF02-F2E6-68CEC37B636D}"/>
              </a:ext>
            </a:extLst>
          </p:cNvPr>
          <p:cNvSpPr txBox="1"/>
          <p:nvPr/>
        </p:nvSpPr>
        <p:spPr>
          <a:xfrm>
            <a:off x="4390301" y="3181891"/>
            <a:ext cx="2638616" cy="12849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FastQC</a:t>
            </a:r>
            <a:r>
              <a:rPr lang="en-US" sz="2000" dirty="0">
                <a:solidFill>
                  <a:schemeClr val="accent4">
                    <a:lumMod val="76000"/>
                  </a:schemeClr>
                </a:solidFill>
                <a:latin typeface="Arial"/>
                <a:ea typeface="Arial"/>
                <a:cs typeface="Arial"/>
                <a:sym typeface="Arial"/>
              </a:rPr>
              <a:t>, </a:t>
            </a:r>
            <a:r>
              <a:rPr lang="en-US" sz="2000" err="1">
                <a:solidFill>
                  <a:schemeClr val="accent4">
                    <a:lumMod val="76000"/>
                  </a:schemeClr>
                </a:solidFill>
                <a:latin typeface="Arial"/>
                <a:ea typeface="Arial"/>
                <a:cs typeface="Arial"/>
                <a:sym typeface="Arial"/>
              </a:rPr>
              <a:t>MultiQC</a:t>
            </a:r>
            <a:endParaRPr lang="en-US" sz="2000">
              <a:solidFill>
                <a:schemeClr val="accent4">
                  <a:lumMod val="76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Samtools</a:t>
            </a:r>
            <a:endParaRPr sz="2000" err="1">
              <a:solidFill>
                <a:schemeClr val="accent4">
                  <a:lumMod val="76000"/>
                </a:schemeClr>
              </a:solidFill>
              <a:latin typeface="Arial"/>
              <a:ea typeface="Arial"/>
              <a:cs typeface="Arial"/>
              <a:sym typeface="Arial"/>
            </a:endParaRPr>
          </a:p>
        </p:txBody>
      </p:sp>
      <p:sp>
        <p:nvSpPr>
          <p:cNvPr id="186" name="Google Shape;186;p6">
            <a:extLst>
              <a:ext uri="{FF2B5EF4-FFF2-40B4-BE49-F238E27FC236}">
                <a16:creationId xmlns:a16="http://schemas.microsoft.com/office/drawing/2014/main" id="{7F95AD41-609B-A40E-F68E-83A38F309C83}"/>
              </a:ext>
            </a:extLst>
          </p:cNvPr>
          <p:cNvSpPr txBox="1"/>
          <p:nvPr/>
        </p:nvSpPr>
        <p:spPr>
          <a:xfrm>
            <a:off x="274320" y="3255926"/>
            <a:ext cx="2238101" cy="196179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Trimmomatic</a:t>
            </a:r>
            <a:endParaRPr lang="en-US"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cutAdapt</a:t>
            </a:r>
            <a:endParaRPr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dirty="0">
                <a:solidFill>
                  <a:schemeClr val="accent1">
                    <a:lumMod val="60000"/>
                    <a:lumOff val="40000"/>
                  </a:schemeClr>
                </a:solidFill>
                <a:latin typeface="Arial"/>
                <a:ea typeface="Arial"/>
                <a:cs typeface="Arial"/>
                <a:sym typeface="Arial"/>
              </a:rPr>
              <a:t>STAR</a:t>
            </a:r>
            <a:endParaRPr lang="en-US" sz="2000" dirty="0">
              <a:solidFill>
                <a:schemeClr val="accent1">
                  <a:lumMod val="60000"/>
                  <a:lumOff val="40000"/>
                </a:schemeClr>
              </a:solidFill>
              <a:latin typeface="Arial"/>
              <a:ea typeface="Arial"/>
              <a:cs typeface="Arial"/>
            </a:endParaRPr>
          </a:p>
          <a:p>
            <a:pPr marL="228600" indent="-228600">
              <a:spcBef>
                <a:spcPts val="1000"/>
              </a:spcBef>
              <a:buSzPts val="2000"/>
              <a:buFont typeface="Arial"/>
              <a:buChar char="•"/>
            </a:pPr>
            <a:r>
              <a:rPr lang="en-US" sz="2000" dirty="0">
                <a:solidFill>
                  <a:schemeClr val="accent1">
                    <a:lumMod val="60000"/>
                    <a:lumOff val="40000"/>
                  </a:schemeClr>
                </a:solidFill>
              </a:rPr>
              <a:t>Salmon/Kallisto (alignment-free)</a:t>
            </a:r>
          </a:p>
        </p:txBody>
      </p:sp>
      <p:sp>
        <p:nvSpPr>
          <p:cNvPr id="187" name="Google Shape;187;p6">
            <a:extLst>
              <a:ext uri="{FF2B5EF4-FFF2-40B4-BE49-F238E27FC236}">
                <a16:creationId xmlns:a16="http://schemas.microsoft.com/office/drawing/2014/main" id="{5318283D-1997-8A6B-1292-0BA0908ABFC7}"/>
              </a:ext>
            </a:extLst>
          </p:cNvPr>
          <p:cNvSpPr txBox="1"/>
          <p:nvPr/>
        </p:nvSpPr>
        <p:spPr>
          <a:xfrm>
            <a:off x="2276891" y="3251345"/>
            <a:ext cx="2113410" cy="1975644"/>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chemeClr val="dk1"/>
              </a:buClr>
              <a:buSzPts val="2000"/>
              <a:buFont typeface="Arial"/>
              <a:buChar char="•"/>
            </a:pPr>
            <a:r>
              <a:rPr lang="en-US" sz="2000" err="1">
                <a:solidFill>
                  <a:schemeClr val="dk1"/>
                </a:solidFill>
                <a:latin typeface="Arial"/>
                <a:ea typeface="Arial"/>
                <a:cs typeface="Arial"/>
                <a:sym typeface="Arial"/>
              </a:rPr>
              <a:t>featureCounts</a:t>
            </a:r>
            <a:r>
              <a:rPr lang="en-US" sz="2000">
                <a:solidFill>
                  <a:schemeClr val="dk1"/>
                </a:solidFill>
                <a:latin typeface="Arial"/>
                <a:ea typeface="Arial"/>
                <a:cs typeface="Arial"/>
                <a:sym typeface="Arial"/>
              </a:rPr>
              <a:t> (subread)</a:t>
            </a:r>
          </a:p>
          <a:p>
            <a:pPr marL="228600" indent="-228600">
              <a:spcBef>
                <a:spcPts val="1000"/>
              </a:spcBef>
              <a:buClr>
                <a:schemeClr val="dk1"/>
              </a:buClr>
              <a:buSzPts val="2000"/>
              <a:buFont typeface="Arial"/>
              <a:buChar char="•"/>
            </a:pPr>
            <a:r>
              <a:rPr lang="en-US" sz="2000">
                <a:solidFill>
                  <a:schemeClr val="dk1"/>
                </a:solidFill>
              </a:rPr>
              <a:t>RSEM</a:t>
            </a:r>
          </a:p>
          <a:p>
            <a:pPr marL="228600" indent="-228600">
              <a:spcBef>
                <a:spcPts val="1000"/>
              </a:spcBef>
              <a:buClr>
                <a:schemeClr val="dk1"/>
              </a:buClr>
              <a:buSzPts val="2000"/>
              <a:buFont typeface="Arial"/>
              <a:buChar char="•"/>
            </a:pPr>
            <a:r>
              <a:rPr lang="en-US" sz="2000" err="1">
                <a:solidFill>
                  <a:schemeClr val="dk1"/>
                </a:solidFill>
              </a:rPr>
              <a:t>HTSeq</a:t>
            </a:r>
            <a:endParaRPr lang="en-US" sz="2000">
              <a:solidFill>
                <a:schemeClr val="dk1"/>
              </a:solidFill>
            </a:endParaRPr>
          </a:p>
        </p:txBody>
      </p:sp>
      <p:sp>
        <p:nvSpPr>
          <p:cNvPr id="5" name="Google Shape;95;p1">
            <a:extLst>
              <a:ext uri="{FF2B5EF4-FFF2-40B4-BE49-F238E27FC236}">
                <a16:creationId xmlns:a16="http://schemas.microsoft.com/office/drawing/2014/main" id="{FAFA4341-E1EA-1348-883D-64BBC44DA27C}"/>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
        <p:nvSpPr>
          <p:cNvPr id="4" name="Arrow: Curved Down 3">
            <a:extLst>
              <a:ext uri="{FF2B5EF4-FFF2-40B4-BE49-F238E27FC236}">
                <a16:creationId xmlns:a16="http://schemas.microsoft.com/office/drawing/2014/main" id="{7D1B3A91-9C81-218C-CF3C-023C0E6B6B26}"/>
              </a:ext>
            </a:extLst>
          </p:cNvPr>
          <p:cNvSpPr/>
          <p:nvPr/>
        </p:nvSpPr>
        <p:spPr>
          <a:xfrm flipH="1">
            <a:off x="-58203" y="1514521"/>
            <a:ext cx="5587164" cy="98254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Google Shape;185;p6">
            <a:extLst>
              <a:ext uri="{FF2B5EF4-FFF2-40B4-BE49-F238E27FC236}">
                <a16:creationId xmlns:a16="http://schemas.microsoft.com/office/drawing/2014/main" id="{D9C725AE-1012-07D0-11CC-96616D1E3084}"/>
              </a:ext>
            </a:extLst>
          </p:cNvPr>
          <p:cNvSpPr txBox="1"/>
          <p:nvPr/>
        </p:nvSpPr>
        <p:spPr>
          <a:xfrm>
            <a:off x="6739054" y="3827350"/>
            <a:ext cx="2638616" cy="12849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dirty="0">
                <a:solidFill>
                  <a:schemeClr val="accent6">
                    <a:lumMod val="76000"/>
                  </a:schemeClr>
                </a:solidFill>
              </a:rPr>
              <a:t>DESeq2</a:t>
            </a:r>
            <a:endParaRPr lang="en-US" sz="2000">
              <a:solidFill>
                <a:schemeClr val="accent6">
                  <a:lumMod val="76000"/>
                </a:schemeClr>
              </a:solidFill>
              <a:latin typeface="Arial"/>
              <a:ea typeface="Arial"/>
              <a:cs typeface="Arial"/>
            </a:endParaRPr>
          </a:p>
          <a:p>
            <a:pPr marL="228600" indent="-228600">
              <a:spcBef>
                <a:spcPts val="1000"/>
              </a:spcBef>
              <a:buSzPts val="2000"/>
              <a:buFont typeface="Arial"/>
              <a:buChar char="•"/>
            </a:pPr>
            <a:r>
              <a:rPr lang="en-US" sz="2000" err="1">
                <a:solidFill>
                  <a:schemeClr val="accent6">
                    <a:lumMod val="76000"/>
                  </a:schemeClr>
                </a:solidFill>
              </a:rPr>
              <a:t>EdgeR</a:t>
            </a:r>
            <a:endParaRPr lang="en-US" sz="2000">
              <a:solidFill>
                <a:schemeClr val="accent6">
                  <a:lumMod val="76000"/>
                </a:schemeClr>
              </a:solidFill>
            </a:endParaRPr>
          </a:p>
          <a:p>
            <a:pPr marL="228600" marR="0" lvl="0" indent="-228600" algn="l">
              <a:lnSpc>
                <a:spcPct val="100000"/>
              </a:lnSpc>
              <a:spcBef>
                <a:spcPts val="1000"/>
              </a:spcBef>
              <a:spcAft>
                <a:spcPts val="0"/>
              </a:spcAft>
              <a:buClr>
                <a:srgbClr val="000000"/>
              </a:buClr>
              <a:buSzPts val="2000"/>
              <a:buFont typeface="Arial"/>
              <a:buChar char="•"/>
            </a:pPr>
            <a:r>
              <a:rPr lang="en-US" sz="2000" err="1">
                <a:solidFill>
                  <a:schemeClr val="accent6">
                    <a:lumMod val="76000"/>
                  </a:schemeClr>
                </a:solidFill>
              </a:rPr>
              <a:t>Limma</a:t>
            </a:r>
            <a:r>
              <a:rPr lang="en-US" sz="2000" dirty="0">
                <a:solidFill>
                  <a:schemeClr val="accent6">
                    <a:lumMod val="76000"/>
                  </a:schemeClr>
                </a:solidFill>
              </a:rPr>
              <a:t>-Voom</a:t>
            </a:r>
            <a:endParaRPr lang="en-US" sz="2000" dirty="0">
              <a:solidFill>
                <a:schemeClr val="accent6">
                  <a:lumMod val="76000"/>
                </a:schemeClr>
              </a:solidFill>
              <a:latin typeface="Arial"/>
              <a:ea typeface="Arial"/>
              <a:cs typeface="Arial"/>
            </a:endParaRPr>
          </a:p>
        </p:txBody>
      </p:sp>
    </p:spTree>
    <p:extLst>
      <p:ext uri="{BB962C8B-B14F-4D97-AF65-F5344CB8AC3E}">
        <p14:creationId xmlns:p14="http://schemas.microsoft.com/office/powerpoint/2010/main" val="286245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603AC-EBEA-ACF9-5A96-18B48FEFB47D}"/>
              </a:ext>
            </a:extLst>
          </p:cNvPr>
          <p:cNvSpPr>
            <a:spLocks noGrp="1"/>
          </p:cNvSpPr>
          <p:nvPr>
            <p:ph type="title"/>
          </p:nvPr>
        </p:nvSpPr>
        <p:spPr/>
        <p:txBody>
          <a:bodyPr/>
          <a:lstStyle/>
          <a:p>
            <a:r>
              <a:rPr lang="en-US" dirty="0"/>
              <a:t>Differential Expression Analysis with DESeq2</a:t>
            </a:r>
          </a:p>
        </p:txBody>
      </p:sp>
      <p:sp>
        <p:nvSpPr>
          <p:cNvPr id="3" name="Text Placeholder 2">
            <a:extLst>
              <a:ext uri="{FF2B5EF4-FFF2-40B4-BE49-F238E27FC236}">
                <a16:creationId xmlns:a16="http://schemas.microsoft.com/office/drawing/2014/main" id="{EF88A7E9-6626-CF83-BEF6-851B51B7D17E}"/>
              </a:ext>
            </a:extLst>
          </p:cNvPr>
          <p:cNvSpPr>
            <a:spLocks noGrp="1"/>
          </p:cNvSpPr>
          <p:nvPr>
            <p:ph type="body" idx="1"/>
          </p:nvPr>
        </p:nvSpPr>
        <p:spPr>
          <a:xfrm>
            <a:off x="4950372" y="1825625"/>
            <a:ext cx="6403428" cy="4351338"/>
          </a:xfrm>
        </p:spPr>
        <p:txBody>
          <a:bodyPr/>
          <a:lstStyle/>
          <a:p>
            <a:r>
              <a:rPr lang="en-US" dirty="0"/>
              <a:t>Curve fitting gives reasonable estimate of dispersion in experiment</a:t>
            </a:r>
          </a:p>
        </p:txBody>
      </p:sp>
      <p:graphicFrame>
        <p:nvGraphicFramePr>
          <p:cNvPr id="5" name="Diagram 4">
            <a:extLst>
              <a:ext uri="{FF2B5EF4-FFF2-40B4-BE49-F238E27FC236}">
                <a16:creationId xmlns:a16="http://schemas.microsoft.com/office/drawing/2014/main" id="{79EE0DFF-1FA3-9F31-E97E-795F4D96FB60}"/>
              </a:ext>
            </a:extLst>
          </p:cNvPr>
          <p:cNvGraphicFramePr/>
          <p:nvPr>
            <p:extLst>
              <p:ext uri="{D42A27DB-BD31-4B8C-83A1-F6EECF244321}">
                <p14:modId xmlns:p14="http://schemas.microsoft.com/office/powerpoint/2010/main" val="1516598993"/>
              </p:ext>
            </p:extLst>
          </p:nvPr>
        </p:nvGraphicFramePr>
        <p:xfrm>
          <a:off x="420414" y="1954924"/>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Picture 31">
            <a:extLst>
              <a:ext uri="{FF2B5EF4-FFF2-40B4-BE49-F238E27FC236}">
                <a16:creationId xmlns:a16="http://schemas.microsoft.com/office/drawing/2014/main" id="{FFA83444-12FC-46B3-CE56-EC3E71C2B839}"/>
              </a:ext>
            </a:extLst>
          </p:cNvPr>
          <p:cNvPicPr>
            <a:picLocks noChangeAspect="1"/>
          </p:cNvPicPr>
          <p:nvPr/>
        </p:nvPicPr>
        <p:blipFill>
          <a:blip r:embed="rId7"/>
          <a:stretch>
            <a:fillRect/>
          </a:stretch>
        </p:blipFill>
        <p:spPr>
          <a:xfrm>
            <a:off x="6314090" y="2712669"/>
            <a:ext cx="3570889" cy="3311386"/>
          </a:xfrm>
          <a:prstGeom prst="rect">
            <a:avLst/>
          </a:prstGeom>
        </p:spPr>
      </p:pic>
      <p:sp>
        <p:nvSpPr>
          <p:cNvPr id="31" name="Google Shape;95;p1">
            <a:extLst>
              <a:ext uri="{FF2B5EF4-FFF2-40B4-BE49-F238E27FC236}">
                <a16:creationId xmlns:a16="http://schemas.microsoft.com/office/drawing/2014/main" id="{34F8D130-2CE1-6D09-3BA6-CC0D309DAB54}"/>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270461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8DA6-E677-C6DD-9085-1671DB8F5E70}"/>
              </a:ext>
            </a:extLst>
          </p:cNvPr>
          <p:cNvSpPr>
            <a:spLocks noGrp="1"/>
          </p:cNvSpPr>
          <p:nvPr>
            <p:ph type="title"/>
          </p:nvPr>
        </p:nvSpPr>
        <p:spPr/>
        <p:txBody>
          <a:bodyPr/>
          <a:lstStyle/>
          <a:p>
            <a:r>
              <a:rPr lang="en-US" sz="4400" b="0" i="0" u="none" strike="noStrike" baseline="0">
                <a:solidFill>
                  <a:srgbClr val="000000"/>
                </a:solidFill>
                <a:latin typeface="Calibri"/>
              </a:rPr>
              <a:t>Differential Expression Analysis with DESeq2</a:t>
            </a:r>
            <a:r>
              <a:rPr lang="en-US" sz="4400" b="0" i="0">
                <a:solidFill>
                  <a:srgbClr val="000000"/>
                </a:solidFill>
                <a:latin typeface="Calibri"/>
              </a:rPr>
              <a:t>​</a:t>
            </a:r>
            <a:endParaRPr lang="en-US"/>
          </a:p>
        </p:txBody>
      </p:sp>
      <p:sp>
        <p:nvSpPr>
          <p:cNvPr id="3" name="Text Placeholder 2">
            <a:extLst>
              <a:ext uri="{FF2B5EF4-FFF2-40B4-BE49-F238E27FC236}">
                <a16:creationId xmlns:a16="http://schemas.microsoft.com/office/drawing/2014/main" id="{F40FB0C5-E40F-CAFD-C212-B1AC1783DCA8}"/>
              </a:ext>
            </a:extLst>
          </p:cNvPr>
          <p:cNvSpPr>
            <a:spLocks noGrp="1"/>
          </p:cNvSpPr>
          <p:nvPr>
            <p:ph type="body" idx="1"/>
          </p:nvPr>
        </p:nvSpPr>
        <p:spPr>
          <a:xfrm>
            <a:off x="4989786" y="1825625"/>
            <a:ext cx="6364014" cy="4351338"/>
          </a:xfrm>
        </p:spPr>
        <p:txBody>
          <a:bodyPr/>
          <a:lstStyle/>
          <a:p>
            <a:r>
              <a:rPr lang="en-US" b="1" dirty="0"/>
              <a:t>Shrink gene-wise dispersion estimates: </a:t>
            </a:r>
            <a:r>
              <a:rPr lang="en-US" dirty="0"/>
              <a:t>gene dispersions are shrunk towards the curve unless very high and then not shrunk to reduce false positives</a:t>
            </a:r>
          </a:p>
        </p:txBody>
      </p:sp>
      <p:graphicFrame>
        <p:nvGraphicFramePr>
          <p:cNvPr id="7" name="Diagram 6">
            <a:extLst>
              <a:ext uri="{FF2B5EF4-FFF2-40B4-BE49-F238E27FC236}">
                <a16:creationId xmlns:a16="http://schemas.microsoft.com/office/drawing/2014/main" id="{2A80731C-25CF-B197-F2E0-1FFE3B34CA1D}"/>
              </a:ext>
            </a:extLst>
          </p:cNvPr>
          <p:cNvGraphicFramePr/>
          <p:nvPr>
            <p:extLst>
              <p:ext uri="{D42A27DB-BD31-4B8C-83A1-F6EECF244321}">
                <p14:modId xmlns:p14="http://schemas.microsoft.com/office/powerpoint/2010/main" val="2504924253"/>
              </p:ext>
            </p:extLst>
          </p:nvPr>
        </p:nvGraphicFramePr>
        <p:xfrm>
          <a:off x="420414" y="1954924"/>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Picture 31" descr="A comparison of graphs and diagrams&#10;&#10;Description automatically generated">
            <a:extLst>
              <a:ext uri="{FF2B5EF4-FFF2-40B4-BE49-F238E27FC236}">
                <a16:creationId xmlns:a16="http://schemas.microsoft.com/office/drawing/2014/main" id="{1AC00267-E224-7C1E-772C-7AC8D6273CB8}"/>
              </a:ext>
            </a:extLst>
          </p:cNvPr>
          <p:cNvPicPr>
            <a:picLocks noChangeAspect="1"/>
          </p:cNvPicPr>
          <p:nvPr/>
        </p:nvPicPr>
        <p:blipFill>
          <a:blip r:embed="rId7"/>
          <a:stretch>
            <a:fillRect/>
          </a:stretch>
        </p:blipFill>
        <p:spPr>
          <a:xfrm>
            <a:off x="5578366" y="3651045"/>
            <a:ext cx="5436474" cy="2840391"/>
          </a:xfrm>
          <a:prstGeom prst="rect">
            <a:avLst/>
          </a:prstGeom>
        </p:spPr>
      </p:pic>
      <p:sp>
        <p:nvSpPr>
          <p:cNvPr id="44" name="Google Shape;95;p1">
            <a:extLst>
              <a:ext uri="{FF2B5EF4-FFF2-40B4-BE49-F238E27FC236}">
                <a16:creationId xmlns:a16="http://schemas.microsoft.com/office/drawing/2014/main" id="{B0B5D151-532D-56CE-E241-0002D3BCA7BC}"/>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1104860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4477-8B0E-2C09-96CD-51B8F2A9E43C}"/>
              </a:ext>
            </a:extLst>
          </p:cNvPr>
          <p:cNvSpPr>
            <a:spLocks noGrp="1"/>
          </p:cNvSpPr>
          <p:nvPr>
            <p:ph type="title"/>
          </p:nvPr>
        </p:nvSpPr>
        <p:spPr/>
        <p:txBody>
          <a:bodyPr/>
          <a:lstStyle/>
          <a:p>
            <a:r>
              <a:rPr lang="en-US" sz="4400" b="0" i="0" u="none" strike="noStrike" baseline="0">
                <a:solidFill>
                  <a:srgbClr val="000000"/>
                </a:solidFill>
                <a:latin typeface="Calibri"/>
                <a:ea typeface="Calibri"/>
                <a:cs typeface="Calibri"/>
              </a:rPr>
              <a:t>Differential Expression Analysis with DESeq2​</a:t>
            </a:r>
            <a:endParaRPr lang="en-US"/>
          </a:p>
        </p:txBody>
      </p:sp>
      <p:sp>
        <p:nvSpPr>
          <p:cNvPr id="3" name="Text Placeholder 2">
            <a:extLst>
              <a:ext uri="{FF2B5EF4-FFF2-40B4-BE49-F238E27FC236}">
                <a16:creationId xmlns:a16="http://schemas.microsoft.com/office/drawing/2014/main" id="{BAD1DB09-2C10-E8A9-573E-BFB59C88F0B7}"/>
              </a:ext>
            </a:extLst>
          </p:cNvPr>
          <p:cNvSpPr>
            <a:spLocks noGrp="1"/>
          </p:cNvSpPr>
          <p:nvPr>
            <p:ph type="body" idx="1"/>
          </p:nvPr>
        </p:nvSpPr>
        <p:spPr>
          <a:xfrm>
            <a:off x="4740165" y="1825625"/>
            <a:ext cx="6613635" cy="4351338"/>
          </a:xfrm>
        </p:spPr>
        <p:txBody>
          <a:bodyPr/>
          <a:lstStyle/>
          <a:p>
            <a:r>
              <a:rPr lang="en-US" b="1" dirty="0"/>
              <a:t>General Linear Model (GLM): </a:t>
            </a:r>
            <a:r>
              <a:rPr lang="en-US" dirty="0"/>
              <a:t>similar to linear regression with an observed variable (y – dependent variable/gene expression) that is influenced by an independent variable (x – categorical factors)</a:t>
            </a:r>
          </a:p>
        </p:txBody>
      </p:sp>
      <p:graphicFrame>
        <p:nvGraphicFramePr>
          <p:cNvPr id="5" name="Diagram 4">
            <a:extLst>
              <a:ext uri="{FF2B5EF4-FFF2-40B4-BE49-F238E27FC236}">
                <a16:creationId xmlns:a16="http://schemas.microsoft.com/office/drawing/2014/main" id="{B0264851-BC83-553F-F322-BD6383176105}"/>
              </a:ext>
            </a:extLst>
          </p:cNvPr>
          <p:cNvGraphicFramePr/>
          <p:nvPr>
            <p:extLst>
              <p:ext uri="{D42A27DB-BD31-4B8C-83A1-F6EECF244321}">
                <p14:modId xmlns:p14="http://schemas.microsoft.com/office/powerpoint/2010/main" val="2714572336"/>
              </p:ext>
            </p:extLst>
          </p:nvPr>
        </p:nvGraphicFramePr>
        <p:xfrm>
          <a:off x="1432035" y="1784131"/>
          <a:ext cx="2956035" cy="2054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descr="A line graph with dots and a blue line&#10;&#10;Description automatically generated">
            <a:extLst>
              <a:ext uri="{FF2B5EF4-FFF2-40B4-BE49-F238E27FC236}">
                <a16:creationId xmlns:a16="http://schemas.microsoft.com/office/drawing/2014/main" id="{F9E09349-E08B-0C47-9AC6-DC7D55256B2E}"/>
              </a:ext>
            </a:extLst>
          </p:cNvPr>
          <p:cNvPicPr>
            <a:picLocks noChangeAspect="1"/>
          </p:cNvPicPr>
          <p:nvPr/>
        </p:nvPicPr>
        <p:blipFill>
          <a:blip r:embed="rId8"/>
          <a:stretch>
            <a:fillRect/>
          </a:stretch>
        </p:blipFill>
        <p:spPr>
          <a:xfrm>
            <a:off x="1389993" y="4175234"/>
            <a:ext cx="2304394" cy="2304394"/>
          </a:xfrm>
          <a:prstGeom prst="rect">
            <a:avLst/>
          </a:prstGeom>
        </p:spPr>
      </p:pic>
      <p:pic>
        <p:nvPicPr>
          <p:cNvPr id="45" name="Picture 44" descr="A graph of a function&#10;&#10;Description automatically generated">
            <a:extLst>
              <a:ext uri="{FF2B5EF4-FFF2-40B4-BE49-F238E27FC236}">
                <a16:creationId xmlns:a16="http://schemas.microsoft.com/office/drawing/2014/main" id="{C721A641-E355-BCA0-287A-EC8587FAE04D}"/>
              </a:ext>
            </a:extLst>
          </p:cNvPr>
          <p:cNvPicPr>
            <a:picLocks noChangeAspect="1"/>
          </p:cNvPicPr>
          <p:nvPr/>
        </p:nvPicPr>
        <p:blipFill>
          <a:blip r:embed="rId9"/>
          <a:stretch>
            <a:fillRect/>
          </a:stretch>
        </p:blipFill>
        <p:spPr>
          <a:xfrm>
            <a:off x="4284824" y="4386338"/>
            <a:ext cx="3304479" cy="2473713"/>
          </a:xfrm>
          <a:prstGeom prst="rect">
            <a:avLst/>
          </a:prstGeom>
        </p:spPr>
      </p:pic>
      <p:pic>
        <p:nvPicPr>
          <p:cNvPr id="46" name="Picture 45" descr="A graph of treatment and treatment&#10;&#10;Description automatically generated">
            <a:extLst>
              <a:ext uri="{FF2B5EF4-FFF2-40B4-BE49-F238E27FC236}">
                <a16:creationId xmlns:a16="http://schemas.microsoft.com/office/drawing/2014/main" id="{0EE974F9-A4A6-1F12-A3B7-C716ADA91B72}"/>
              </a:ext>
            </a:extLst>
          </p:cNvPr>
          <p:cNvPicPr>
            <a:picLocks noChangeAspect="1"/>
          </p:cNvPicPr>
          <p:nvPr/>
        </p:nvPicPr>
        <p:blipFill>
          <a:blip r:embed="rId10"/>
          <a:stretch>
            <a:fillRect/>
          </a:stretch>
        </p:blipFill>
        <p:spPr>
          <a:xfrm>
            <a:off x="7851228" y="4377557"/>
            <a:ext cx="2716924" cy="2031125"/>
          </a:xfrm>
          <a:prstGeom prst="rect">
            <a:avLst/>
          </a:prstGeom>
        </p:spPr>
      </p:pic>
      <p:sp>
        <p:nvSpPr>
          <p:cNvPr id="31" name="Google Shape;95;p1">
            <a:extLst>
              <a:ext uri="{FF2B5EF4-FFF2-40B4-BE49-F238E27FC236}">
                <a16:creationId xmlns:a16="http://schemas.microsoft.com/office/drawing/2014/main" id="{A4B0172F-1166-1E4F-0544-89A4B00BD6B5}"/>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913282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a:buSzPts val="4400"/>
            </a:pPr>
            <a:r>
              <a:rPr lang="en-US" dirty="0">
                <a:latin typeface="Arial"/>
                <a:ea typeface="Arial"/>
                <a:cs typeface="Arial"/>
                <a:sym typeface="Arial"/>
              </a:rPr>
              <a:t>DESeq2 and </a:t>
            </a:r>
            <a:r>
              <a:rPr lang="en-US" dirty="0" err="1">
                <a:latin typeface="Arial"/>
                <a:ea typeface="Arial"/>
                <a:cs typeface="Arial"/>
                <a:sym typeface="Arial"/>
              </a:rPr>
              <a:t>edgeR</a:t>
            </a:r>
            <a:r>
              <a:rPr lang="en-US" dirty="0">
                <a:latin typeface="Arial"/>
                <a:ea typeface="Arial"/>
                <a:cs typeface="Arial"/>
                <a:sym typeface="Arial"/>
              </a:rPr>
              <a:t>: RNA-Seq Tutorials</a:t>
            </a:r>
            <a:endParaRPr dirty="0"/>
          </a:p>
        </p:txBody>
      </p:sp>
      <p:sp>
        <p:nvSpPr>
          <p:cNvPr id="316" name="Google Shape;31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u="sng">
                <a:solidFill>
                  <a:schemeClr val="hlink"/>
                </a:solidFill>
                <a:latin typeface="Arial"/>
                <a:ea typeface="Arial"/>
                <a:cs typeface="Arial"/>
                <a:sym typeface="Arial"/>
                <a:hlinkClick r:id="rId3"/>
              </a:rPr>
              <a:t>http://bioconductor.org/packages/release/bioc/vignettes/DESeq2/inst/doc/DESeq2.html</a:t>
            </a:r>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latin typeface="Arial"/>
                <a:ea typeface="Arial"/>
                <a:cs typeface="Arial"/>
                <a:sym typeface="Arial"/>
                <a:hlinkClick r:id="rId3"/>
              </a:rPr>
              <a:t>https://lashlock.github.io/compbio/R_presentation.html</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latin typeface="Arial"/>
                <a:ea typeface="Arial"/>
                <a:cs typeface="Arial"/>
                <a:sym typeface="Arial"/>
                <a:hlinkClick r:id="rId4"/>
              </a:rPr>
              <a:t>https://genviz.org/module-04-expression/0004/02/01/DifferentialExpression/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latin typeface="Arial"/>
                <a:ea typeface="Arial"/>
                <a:cs typeface="Arial"/>
                <a:sym typeface="Arial"/>
                <a:hlinkClick r:id="rId5"/>
              </a:rPr>
              <a:t>http://www.nathalievialaneix.eu/doc/html/solution_edgeR-tomato-withcode.html</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latin typeface="Arial"/>
                <a:ea typeface="Arial"/>
                <a:cs typeface="Arial"/>
                <a:sym typeface="Arial"/>
                <a:hlinkClick r:id="rId6"/>
              </a:rPr>
              <a:t>https://web.stanford.edu/class/bios221/labs/rnaseq/lab_4_rnaseq.html</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latin typeface="Arial"/>
                <a:ea typeface="Arial"/>
                <a:cs typeface="Arial"/>
                <a:sym typeface="Arial"/>
                <a:hlinkClick r:id="rId7"/>
              </a:rPr>
              <a:t>https://www.bioconductor.org/packages/release/bioc/vignettes/edgeR/inst/doc/edgeRUsersGuide.pdf</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u="sng">
                <a:solidFill>
                  <a:schemeClr val="hlink"/>
                </a:solidFill>
                <a:latin typeface="Arial"/>
                <a:ea typeface="Arial"/>
                <a:cs typeface="Arial"/>
                <a:sym typeface="Arial"/>
                <a:hlinkClick r:id="rId8"/>
              </a:rPr>
              <a:t>https://www.ncbi.nlm.nih.gov/pmc/articles/PMC4937821/pdf/f1000research-5-18347.pdf</a:t>
            </a:r>
            <a:endParaRPr>
              <a:latin typeface="Arial"/>
              <a:ea typeface="Arial"/>
              <a:cs typeface="Arial"/>
              <a:sym typeface="Arial"/>
            </a:endParaRPr>
          </a:p>
          <a:p>
            <a:pPr marL="228600" lvl="0" indent="-77470" algn="l" rtl="0">
              <a:lnSpc>
                <a:spcPct val="90000"/>
              </a:lnSpc>
              <a:spcBef>
                <a:spcPts val="1000"/>
              </a:spcBef>
              <a:spcAft>
                <a:spcPts val="0"/>
              </a:spcAft>
              <a:buClr>
                <a:schemeClr val="dk1"/>
              </a:buClr>
              <a:buSzPct val="100000"/>
              <a:buNone/>
            </a:pPr>
            <a:endParaRPr>
              <a:latin typeface="Arial"/>
              <a:ea typeface="Arial"/>
              <a:cs typeface="Arial"/>
              <a:sym typeface="Arial"/>
            </a:endParaRPr>
          </a:p>
          <a:p>
            <a:pPr marL="228600" lvl="0" indent="-77470" algn="l" rtl="0">
              <a:lnSpc>
                <a:spcPct val="90000"/>
              </a:lnSpc>
              <a:spcBef>
                <a:spcPts val="1000"/>
              </a:spcBef>
              <a:spcAft>
                <a:spcPts val="0"/>
              </a:spcAft>
              <a:buClr>
                <a:schemeClr val="dk1"/>
              </a:buClr>
              <a:buSzPct val="100000"/>
              <a:buNone/>
            </a:pPr>
            <a:endParaRPr>
              <a:latin typeface="Arial"/>
              <a:ea typeface="Arial"/>
              <a:cs typeface="Arial"/>
              <a:sym typeface="Arial"/>
            </a:endParaRPr>
          </a:p>
          <a:p>
            <a:pPr marL="228600" lvl="0" indent="-77470" algn="l" rtl="0">
              <a:lnSpc>
                <a:spcPct val="90000"/>
              </a:lnSpc>
              <a:spcBef>
                <a:spcPts val="1000"/>
              </a:spcBef>
              <a:spcAft>
                <a:spcPts val="0"/>
              </a:spcAft>
              <a:buClr>
                <a:schemeClr val="dk1"/>
              </a:buClr>
              <a:buSzPct val="100000"/>
              <a:buNone/>
            </a:pPr>
            <a:endParaRPr>
              <a:latin typeface="Arial"/>
              <a:ea typeface="Arial"/>
              <a:cs typeface="Arial"/>
              <a:sym typeface="Arial"/>
            </a:endParaRPr>
          </a:p>
          <a:p>
            <a:pPr marL="228600" lvl="0" indent="-77470" algn="l" rtl="0">
              <a:lnSpc>
                <a:spcPct val="90000"/>
              </a:lnSpc>
              <a:spcBef>
                <a:spcPts val="1000"/>
              </a:spcBef>
              <a:spcAft>
                <a:spcPts val="0"/>
              </a:spcAft>
              <a:buClr>
                <a:schemeClr val="dk1"/>
              </a:buClr>
              <a:buSzPct val="100000"/>
              <a:buNone/>
            </a:pPr>
            <a:endParaRPr>
              <a:latin typeface="Arial"/>
              <a:ea typeface="Arial"/>
              <a:cs typeface="Arial"/>
              <a:sym typeface="Arial"/>
            </a:endParaRPr>
          </a:p>
        </p:txBody>
      </p:sp>
      <p:sp>
        <p:nvSpPr>
          <p:cNvPr id="3" name="Google Shape;95;p1">
            <a:extLst>
              <a:ext uri="{FF2B5EF4-FFF2-40B4-BE49-F238E27FC236}">
                <a16:creationId xmlns:a16="http://schemas.microsoft.com/office/drawing/2014/main" id="{04CE06F3-B9EC-B57F-3AEC-1068D5FDB8A9}"/>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113dc0b702_0_0"/>
          <p:cNvSpPr txBox="1">
            <a:spLocks noGrp="1"/>
          </p:cNvSpPr>
          <p:nvPr>
            <p:ph type="title"/>
          </p:nvPr>
        </p:nvSpPr>
        <p:spPr>
          <a:xfrm>
            <a:off x="639580" y="240750"/>
            <a:ext cx="10515600" cy="1215300"/>
          </a:xfrm>
          <a:prstGeom prst="rect">
            <a:avLst/>
          </a:prstGeom>
          <a:noFill/>
          <a:ln>
            <a:noFill/>
          </a:ln>
        </p:spPr>
        <p:txBody>
          <a:bodyPr spcFirstLastPara="1" wrap="square" lIns="91425" tIns="45700" rIns="91425" bIns="45700" anchor="ctr" anchorCtr="0">
            <a:normAutofit fontScale="90000"/>
          </a:bodyPr>
          <a:lstStyle/>
          <a:p>
            <a:pPr>
              <a:buSzPts val="4400"/>
            </a:pPr>
            <a:r>
              <a:rPr lang="en-US" dirty="0">
                <a:latin typeface="Arial"/>
                <a:cs typeface="Arial"/>
                <a:sym typeface="Arial"/>
              </a:rPr>
              <a:t>Differences in DEA programs are partly due to differences in normalization</a:t>
            </a:r>
            <a:endParaRPr lang="en-US" dirty="0">
              <a:latin typeface="Arial"/>
              <a:cs typeface="Arial"/>
            </a:endParaRPr>
          </a:p>
        </p:txBody>
      </p:sp>
      <p:graphicFrame>
        <p:nvGraphicFramePr>
          <p:cNvPr id="292" name="Google Shape;292;g2113dc0b702_0_0"/>
          <p:cNvGraphicFramePr/>
          <p:nvPr/>
        </p:nvGraphicFramePr>
        <p:xfrm>
          <a:off x="639580" y="1456105"/>
          <a:ext cx="10924900" cy="4742205"/>
        </p:xfrm>
        <a:graphic>
          <a:graphicData uri="http://schemas.openxmlformats.org/drawingml/2006/table">
            <a:tbl>
              <a:tblPr>
                <a:noFill/>
                <a:tableStyleId>{D92FA70E-84B0-458A-A5A1-5A6145EB0D22}</a:tableStyleId>
              </a:tblPr>
              <a:tblGrid>
                <a:gridCol w="2310175">
                  <a:extLst>
                    <a:ext uri="{9D8B030D-6E8A-4147-A177-3AD203B41FA5}">
                      <a16:colId xmlns:a16="http://schemas.microsoft.com/office/drawing/2014/main" val="20000"/>
                    </a:ext>
                  </a:extLst>
                </a:gridCol>
                <a:gridCol w="2980875">
                  <a:extLst>
                    <a:ext uri="{9D8B030D-6E8A-4147-A177-3AD203B41FA5}">
                      <a16:colId xmlns:a16="http://schemas.microsoft.com/office/drawing/2014/main" val="20001"/>
                    </a:ext>
                  </a:extLst>
                </a:gridCol>
                <a:gridCol w="2787125">
                  <a:extLst>
                    <a:ext uri="{9D8B030D-6E8A-4147-A177-3AD203B41FA5}">
                      <a16:colId xmlns:a16="http://schemas.microsoft.com/office/drawing/2014/main" val="20002"/>
                    </a:ext>
                  </a:extLst>
                </a:gridCol>
                <a:gridCol w="2846725">
                  <a:extLst>
                    <a:ext uri="{9D8B030D-6E8A-4147-A177-3AD203B41FA5}">
                      <a16:colId xmlns:a16="http://schemas.microsoft.com/office/drawing/2014/main" val="20003"/>
                    </a:ext>
                  </a:extLst>
                </a:gridCol>
              </a:tblGrid>
              <a:tr h="511375">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Normalization method</a:t>
                      </a:r>
                      <a:endParaRPr sz="1600" b="1"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Description</a:t>
                      </a:r>
                      <a:endParaRPr sz="1600" b="1"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Accounted factors</a:t>
                      </a:r>
                      <a:endParaRPr sz="1600" b="1"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ctr" rtl="0">
                        <a:spcBef>
                          <a:spcPts val="0"/>
                        </a:spcBef>
                        <a:spcAft>
                          <a:spcPts val="0"/>
                        </a:spcAft>
                        <a:buNone/>
                      </a:pPr>
                      <a:r>
                        <a:rPr lang="en-US" sz="1600" b="1" u="none" strike="noStrike" cap="none">
                          <a:latin typeface="Arial"/>
                          <a:ea typeface="Arial"/>
                          <a:cs typeface="Arial"/>
                          <a:sym typeface="Arial"/>
                        </a:rPr>
                        <a:t>Recommendations for use</a:t>
                      </a:r>
                      <a:endParaRPr sz="1600" b="1" i="0" u="none" strike="noStrike" cap="none">
                        <a:solidFill>
                          <a:srgbClr val="606C71"/>
                        </a:solidFill>
                        <a:latin typeface="Arial"/>
                        <a:ea typeface="Arial"/>
                        <a:cs typeface="Arial"/>
                        <a:sym typeface="Arial"/>
                      </a:endParaRPr>
                    </a:p>
                  </a:txBody>
                  <a:tcPr marL="6600" marR="6600" marT="6600" marB="0" anchor="b"/>
                </a:tc>
                <a:extLst>
                  <a:ext uri="{0D108BD9-81ED-4DB2-BD59-A6C34878D82A}">
                    <a16:rowId xmlns:a16="http://schemas.microsoft.com/office/drawing/2014/main" val="10000"/>
                  </a:ext>
                </a:extLst>
              </a:tr>
              <a:tr h="1291550">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CPM (counts per million)</a:t>
                      </a:r>
                      <a:endParaRPr/>
                    </a:p>
                    <a:p>
                      <a:pPr marL="0" marR="0" lvl="0" indent="0" algn="l" rtl="0">
                        <a:spcBef>
                          <a:spcPts val="0"/>
                        </a:spcBef>
                        <a:spcAft>
                          <a:spcPts val="0"/>
                        </a:spcAft>
                        <a:buNone/>
                      </a:pPr>
                      <a:endParaRPr sz="1600" b="1"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Counts scaled by total number of reads</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Sequencing depth</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Gene count comparisons between replicates of the same sample group; NOT for within sample comparisons or DE analysis</a:t>
                      </a:r>
                      <a:endParaRPr/>
                    </a:p>
                  </a:txBody>
                  <a:tcPr marL="6600" marR="6600" marT="6600" marB="0" anchor="b"/>
                </a:tc>
                <a:extLst>
                  <a:ext uri="{0D108BD9-81ED-4DB2-BD59-A6C34878D82A}">
                    <a16:rowId xmlns:a16="http://schemas.microsoft.com/office/drawing/2014/main" val="10001"/>
                  </a:ext>
                </a:extLst>
              </a:tr>
              <a:tr h="1352150">
                <a:tc>
                  <a:txBody>
                    <a:bodyPr/>
                    <a:lstStyle/>
                    <a:p>
                      <a:pPr marL="0" marR="0" lvl="0" indent="0" algn="l" rtl="0">
                        <a:spcBef>
                          <a:spcPts val="0"/>
                        </a:spcBef>
                        <a:spcAft>
                          <a:spcPts val="0"/>
                        </a:spcAft>
                        <a:buNone/>
                      </a:pPr>
                      <a:r>
                        <a:rPr lang="en-US" sz="1600" u="none" strike="noStrike" cap="none">
                          <a:solidFill>
                            <a:schemeClr val="dk1"/>
                          </a:solidFill>
                          <a:latin typeface="Arial"/>
                          <a:ea typeface="Arial"/>
                          <a:cs typeface="Arial"/>
                          <a:sym typeface="Arial"/>
                        </a:rPr>
                        <a:t>DESeq2’s median of ratios</a:t>
                      </a:r>
                      <a:endParaRPr/>
                    </a:p>
                    <a:p>
                      <a:pPr marL="0" marR="0" lvl="0" indent="0" algn="l" rtl="0">
                        <a:spcBef>
                          <a:spcPts val="0"/>
                        </a:spcBef>
                        <a:spcAft>
                          <a:spcPts val="0"/>
                        </a:spcAft>
                        <a:buNone/>
                      </a:pPr>
                      <a:endParaRPr sz="1600" u="none" strike="noStrike" cap="none">
                        <a:solidFill>
                          <a:schemeClr val="dk1"/>
                        </a:solidFill>
                        <a:latin typeface="Arial"/>
                        <a:ea typeface="Arial"/>
                        <a:cs typeface="Arial"/>
                        <a:sym typeface="Arial"/>
                      </a:endParaRPr>
                    </a:p>
                  </a:txBody>
                  <a:tcPr marL="6600" marR="6600" marT="6600" marB="0" anchor="b">
                    <a:solidFill>
                      <a:srgbClr val="FFF2CC"/>
                    </a:solidFill>
                  </a:tcPr>
                </a:tc>
                <a:tc>
                  <a:txBody>
                    <a:bodyPr/>
                    <a:lstStyle/>
                    <a:p>
                      <a:pPr marL="0" marR="0" lvl="0" indent="0" algn="l" rtl="0">
                        <a:spcBef>
                          <a:spcPts val="0"/>
                        </a:spcBef>
                        <a:spcAft>
                          <a:spcPts val="0"/>
                        </a:spcAft>
                        <a:buNone/>
                      </a:pPr>
                      <a:endParaRPr sz="1600" u="none" strike="noStrike" cap="none">
                        <a:latin typeface="Arial"/>
                        <a:ea typeface="Arial"/>
                        <a:cs typeface="Arial"/>
                        <a:sym typeface="Arial"/>
                      </a:endParaRPr>
                    </a:p>
                    <a:p>
                      <a:pPr marL="0" marR="0" lvl="0" indent="0" algn="l" rtl="0">
                        <a:spcBef>
                          <a:spcPts val="0"/>
                        </a:spcBef>
                        <a:spcAft>
                          <a:spcPts val="0"/>
                        </a:spcAft>
                        <a:buNone/>
                      </a:pPr>
                      <a:r>
                        <a:rPr lang="en-US" sz="1600" u="none" strike="noStrike" cap="none">
                          <a:latin typeface="Arial"/>
                          <a:ea typeface="Arial"/>
                          <a:cs typeface="Arial"/>
                          <a:sym typeface="Arial"/>
                        </a:rPr>
                        <a:t>Counts divided by sample-specific size factors determined by median ratio of gene counts relative to geometric mean per gene</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solidFill>
                      <a:srgbClr val="FFF2CC"/>
                    </a:solidFill>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Sequencing depth and RNA composition</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solidFill>
                      <a:srgbClr val="FFF2CC"/>
                    </a:solidFill>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Gene count comparisons between samples and for DE analysis; NOT for within sample comparisons</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solidFill>
                      <a:srgbClr val="FFF2CC"/>
                    </a:solidFill>
                  </a:tcPr>
                </a:tc>
                <a:extLst>
                  <a:ext uri="{0D108BD9-81ED-4DB2-BD59-A6C34878D82A}">
                    <a16:rowId xmlns:a16="http://schemas.microsoft.com/office/drawing/2014/main" val="10002"/>
                  </a:ext>
                </a:extLst>
              </a:tr>
              <a:tr h="895500">
                <a:tc>
                  <a:txBody>
                    <a:bodyPr/>
                    <a:lstStyle/>
                    <a:p>
                      <a:pPr marL="0" marR="0" lvl="0" indent="0" algn="l" rtl="0">
                        <a:spcBef>
                          <a:spcPts val="0"/>
                        </a:spcBef>
                        <a:spcAft>
                          <a:spcPts val="0"/>
                        </a:spcAft>
                        <a:buNone/>
                      </a:pPr>
                      <a:endParaRPr sz="16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EdgeR’s Trimmed Mean of M values (TMM)</a:t>
                      </a:r>
                      <a:endParaRPr/>
                    </a:p>
                    <a:p>
                      <a:pPr marL="0" marR="0" lvl="0" indent="0" algn="l" rtl="0">
                        <a:spcBef>
                          <a:spcPts val="0"/>
                        </a:spcBef>
                        <a:spcAft>
                          <a:spcPts val="0"/>
                        </a:spcAft>
                        <a:buNone/>
                      </a:pPr>
                      <a:endParaRPr sz="1600" b="0" i="0" u="none" strike="noStrike" cap="none">
                        <a:solidFill>
                          <a:schemeClr val="dk1"/>
                        </a:solidFill>
                        <a:latin typeface="Arial"/>
                        <a:ea typeface="Arial"/>
                        <a:cs typeface="Arial"/>
                        <a:sym typeface="Arial"/>
                      </a:endParaRPr>
                    </a:p>
                  </a:txBody>
                  <a:tcPr marL="6600" marR="6600" marT="6600" marB="0" anchor="b"/>
                </a:tc>
                <a:tc>
                  <a:txBody>
                    <a:bodyPr/>
                    <a:lstStyle/>
                    <a:p>
                      <a:pPr marL="0" marR="0" lvl="0" indent="0" algn="l" rtl="0">
                        <a:spcBef>
                          <a:spcPts val="0"/>
                        </a:spcBef>
                        <a:spcAft>
                          <a:spcPts val="0"/>
                        </a:spcAft>
                        <a:buNone/>
                      </a:pPr>
                      <a:endParaRPr sz="1600" u="none" strike="noStrike" cap="none">
                        <a:latin typeface="Arial"/>
                        <a:ea typeface="Arial"/>
                        <a:cs typeface="Arial"/>
                        <a:sym typeface="Arial"/>
                      </a:endParaRPr>
                    </a:p>
                    <a:p>
                      <a:pPr marL="0" marR="0" lvl="0" indent="0" algn="l" rtl="0">
                        <a:spcBef>
                          <a:spcPts val="0"/>
                        </a:spcBef>
                        <a:spcAft>
                          <a:spcPts val="0"/>
                        </a:spcAft>
                        <a:buNone/>
                      </a:pPr>
                      <a:r>
                        <a:rPr lang="en-US" sz="1600" u="none" strike="noStrike" cap="none">
                          <a:latin typeface="Arial"/>
                          <a:ea typeface="Arial"/>
                          <a:cs typeface="Arial"/>
                          <a:sym typeface="Arial"/>
                        </a:rPr>
                        <a:t>Uses a weighted trimmed mean of the log expression ratios between samples</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Sequencing depth, RNA composition, and gene length</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Gene count comparisons between and within samples and for DE analysis</a:t>
                      </a:r>
                      <a:endParaRPr/>
                    </a:p>
                    <a:p>
                      <a:pPr marL="0" marR="0" lvl="0" indent="0" algn="l" rtl="0">
                        <a:spcBef>
                          <a:spcPts val="0"/>
                        </a:spcBef>
                        <a:spcAft>
                          <a:spcPts val="0"/>
                        </a:spcAft>
                        <a:buNone/>
                      </a:pPr>
                      <a:endParaRPr sz="1600" b="0" i="0" u="none" strike="noStrike" cap="none">
                        <a:solidFill>
                          <a:srgbClr val="606C71"/>
                        </a:solidFill>
                        <a:latin typeface="Arial"/>
                        <a:ea typeface="Arial"/>
                        <a:cs typeface="Arial"/>
                        <a:sym typeface="Arial"/>
                      </a:endParaRPr>
                    </a:p>
                  </a:txBody>
                  <a:tcPr marL="6600" marR="6600" marT="6600" marB="0" anchor="b"/>
                </a:tc>
                <a:extLst>
                  <a:ext uri="{0D108BD9-81ED-4DB2-BD59-A6C34878D82A}">
                    <a16:rowId xmlns:a16="http://schemas.microsoft.com/office/drawing/2014/main" val="10003"/>
                  </a:ext>
                </a:extLst>
              </a:tr>
            </a:tbl>
          </a:graphicData>
        </a:graphic>
      </p:graphicFrame>
      <p:sp>
        <p:nvSpPr>
          <p:cNvPr id="3" name="Google Shape;95;p1">
            <a:extLst>
              <a:ext uri="{FF2B5EF4-FFF2-40B4-BE49-F238E27FC236}">
                <a16:creationId xmlns:a16="http://schemas.microsoft.com/office/drawing/2014/main" id="{1704A385-872F-227F-1D8A-454DE029E6FF}"/>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2113dc0b702_0_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Arial"/>
              <a:buNone/>
            </a:pPr>
            <a:r>
              <a:rPr lang="en-US" sz="3400">
                <a:latin typeface="Arial"/>
                <a:ea typeface="Arial"/>
                <a:cs typeface="Arial"/>
                <a:sym typeface="Arial"/>
              </a:rPr>
              <a:t>Limma, Glimma and edgeR</a:t>
            </a:r>
            <a:endParaRPr sz="3400">
              <a:latin typeface="Arial"/>
              <a:ea typeface="Arial"/>
              <a:cs typeface="Arial"/>
              <a:sym typeface="Arial"/>
            </a:endParaRPr>
          </a:p>
        </p:txBody>
      </p:sp>
      <p:sp>
        <p:nvSpPr>
          <p:cNvPr id="414" name="Google Shape;414;g2113dc0b702_0_21"/>
          <p:cNvSpPr txBox="1">
            <a:spLocks noGrp="1"/>
          </p:cNvSpPr>
          <p:nvPr>
            <p:ph type="body" idx="1"/>
          </p:nvPr>
        </p:nvSpPr>
        <p:spPr>
          <a:xfrm>
            <a:off x="838200" y="5384799"/>
            <a:ext cx="10515600" cy="792300"/>
          </a:xfrm>
          <a:prstGeom prst="rect">
            <a:avLst/>
          </a:prstGeom>
          <a:noFill/>
          <a:ln>
            <a:noFill/>
          </a:ln>
        </p:spPr>
        <p:txBody>
          <a:bodyPr spcFirstLastPara="1" wrap="square" lIns="91425" tIns="45700" rIns="91425" bIns="45700" anchor="t" anchorCtr="0">
            <a:normAutofit fontScale="92500" lnSpcReduction="20000"/>
          </a:bodyPr>
          <a:lstStyle/>
          <a:p>
            <a:pPr marL="228600" lvl="0" indent="-215265" algn="l" rtl="0">
              <a:lnSpc>
                <a:spcPct val="90000"/>
              </a:lnSpc>
              <a:spcBef>
                <a:spcPts val="0"/>
              </a:spcBef>
              <a:spcAft>
                <a:spcPts val="0"/>
              </a:spcAft>
              <a:buClr>
                <a:schemeClr val="dk1"/>
              </a:buClr>
              <a:buSzPct val="100000"/>
              <a:buChar char="•"/>
            </a:pPr>
            <a:r>
              <a:rPr lang="en-US" u="sng">
                <a:solidFill>
                  <a:schemeClr val="hlink"/>
                </a:solidFill>
                <a:hlinkClick r:id="rId3"/>
              </a:rPr>
              <a:t>https://www.ncbi.nlm.nih.gov/pmc/articles/PMC4937821/</a:t>
            </a:r>
            <a:endParaRPr/>
          </a:p>
          <a:p>
            <a:pPr marL="228600" lvl="0" indent="-50800" algn="l" rtl="0">
              <a:lnSpc>
                <a:spcPct val="90000"/>
              </a:lnSpc>
              <a:spcBef>
                <a:spcPts val="1000"/>
              </a:spcBef>
              <a:spcAft>
                <a:spcPts val="0"/>
              </a:spcAft>
              <a:buClr>
                <a:schemeClr val="dk1"/>
              </a:buClr>
              <a:buSzPct val="100000"/>
              <a:buNone/>
            </a:pPr>
            <a:endParaRPr/>
          </a:p>
        </p:txBody>
      </p:sp>
      <p:pic>
        <p:nvPicPr>
          <p:cNvPr id="416" name="Google Shape;416;g2113dc0b702_0_21"/>
          <p:cNvPicPr preferRelativeResize="0"/>
          <p:nvPr/>
        </p:nvPicPr>
        <p:blipFill rotWithShape="1">
          <a:blip r:embed="rId4">
            <a:alphaModFix/>
          </a:blip>
          <a:srcRect/>
          <a:stretch/>
        </p:blipFill>
        <p:spPr>
          <a:xfrm>
            <a:off x="2209800" y="1677097"/>
            <a:ext cx="7772398" cy="3287908"/>
          </a:xfrm>
          <a:prstGeom prst="rect">
            <a:avLst/>
          </a:prstGeom>
          <a:noFill/>
          <a:ln>
            <a:noFill/>
          </a:ln>
        </p:spPr>
      </p:pic>
      <p:sp>
        <p:nvSpPr>
          <p:cNvPr id="3" name="Google Shape;95;p1">
            <a:extLst>
              <a:ext uri="{FF2B5EF4-FFF2-40B4-BE49-F238E27FC236}">
                <a16:creationId xmlns:a16="http://schemas.microsoft.com/office/drawing/2014/main" id="{AC4B3992-2C60-6E25-486D-0A3BA620A659}"/>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2113dc0b702_0_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Limma-voom</a:t>
            </a:r>
            <a:endParaRPr>
              <a:latin typeface="Arial"/>
              <a:ea typeface="Arial"/>
              <a:cs typeface="Arial"/>
              <a:sym typeface="Arial"/>
            </a:endParaRPr>
          </a:p>
        </p:txBody>
      </p:sp>
      <p:pic>
        <p:nvPicPr>
          <p:cNvPr id="423" name="Google Shape;423;g2113dc0b702_0_28"/>
          <p:cNvPicPr preferRelativeResize="0"/>
          <p:nvPr/>
        </p:nvPicPr>
        <p:blipFill>
          <a:blip r:embed="rId3">
            <a:alphaModFix/>
          </a:blip>
          <a:stretch>
            <a:fillRect/>
          </a:stretch>
        </p:blipFill>
        <p:spPr>
          <a:xfrm>
            <a:off x="484800" y="1615775"/>
            <a:ext cx="10398340" cy="4497251"/>
          </a:xfrm>
          <a:prstGeom prst="rect">
            <a:avLst/>
          </a:prstGeom>
          <a:noFill/>
          <a:ln>
            <a:noFill/>
          </a:ln>
        </p:spPr>
      </p:pic>
      <p:sp>
        <p:nvSpPr>
          <p:cNvPr id="3" name="Google Shape;95;p1">
            <a:extLst>
              <a:ext uri="{FF2B5EF4-FFF2-40B4-BE49-F238E27FC236}">
                <a16:creationId xmlns:a16="http://schemas.microsoft.com/office/drawing/2014/main" id="{54F5B9CC-EF25-47FF-42A4-4A925F95E64C}"/>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113dc0b702_0_6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Arial"/>
              <a:buNone/>
            </a:pPr>
            <a:r>
              <a:rPr lang="en-US">
                <a:latin typeface="Arial"/>
                <a:ea typeface="Arial"/>
                <a:cs typeface="Arial"/>
                <a:sym typeface="Arial"/>
              </a:rPr>
              <a:t>Limma-voom</a:t>
            </a:r>
            <a:endParaRPr/>
          </a:p>
        </p:txBody>
      </p:sp>
      <p:pic>
        <p:nvPicPr>
          <p:cNvPr id="430" name="Google Shape;430;g2113dc0b702_0_66"/>
          <p:cNvPicPr preferRelativeResize="0"/>
          <p:nvPr/>
        </p:nvPicPr>
        <p:blipFill>
          <a:blip r:embed="rId3">
            <a:alphaModFix/>
          </a:blip>
          <a:stretch>
            <a:fillRect/>
          </a:stretch>
        </p:blipFill>
        <p:spPr>
          <a:xfrm>
            <a:off x="432325" y="1843225"/>
            <a:ext cx="10763938" cy="4520789"/>
          </a:xfrm>
          <a:prstGeom prst="rect">
            <a:avLst/>
          </a:prstGeom>
          <a:noFill/>
          <a:ln>
            <a:noFill/>
          </a:ln>
        </p:spPr>
      </p:pic>
      <p:sp>
        <p:nvSpPr>
          <p:cNvPr id="4" name="Google Shape;95;p1">
            <a:extLst>
              <a:ext uri="{FF2B5EF4-FFF2-40B4-BE49-F238E27FC236}">
                <a16:creationId xmlns:a16="http://schemas.microsoft.com/office/drawing/2014/main" id="{025710B8-98F5-8BF8-760C-3F0E7749FB67}"/>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113dc0b702_0_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Arial"/>
              <a:buNone/>
            </a:pPr>
            <a:r>
              <a:rPr lang="en-US" sz="3400">
                <a:latin typeface="Arial"/>
                <a:ea typeface="Arial"/>
                <a:cs typeface="Arial"/>
                <a:sym typeface="Arial"/>
              </a:rPr>
              <a:t>Mean-variance relationship of log-CPM values</a:t>
            </a:r>
            <a:endParaRPr/>
          </a:p>
        </p:txBody>
      </p:sp>
      <p:pic>
        <p:nvPicPr>
          <p:cNvPr id="437" name="Google Shape;437;g2113dc0b702_0_34"/>
          <p:cNvPicPr preferRelativeResize="0"/>
          <p:nvPr/>
        </p:nvPicPr>
        <p:blipFill rotWithShape="1">
          <a:blip r:embed="rId3">
            <a:alphaModFix/>
          </a:blip>
          <a:srcRect/>
          <a:stretch/>
        </p:blipFill>
        <p:spPr>
          <a:xfrm>
            <a:off x="1814945" y="1567088"/>
            <a:ext cx="8167253" cy="4175050"/>
          </a:xfrm>
          <a:prstGeom prst="rect">
            <a:avLst/>
          </a:prstGeom>
          <a:noFill/>
          <a:ln>
            <a:noFill/>
          </a:ln>
        </p:spPr>
      </p:pic>
      <p:sp>
        <p:nvSpPr>
          <p:cNvPr id="438" name="Google Shape;438;g2113dc0b702_0_34"/>
          <p:cNvSpPr txBox="1"/>
          <p:nvPr/>
        </p:nvSpPr>
        <p:spPr>
          <a:xfrm>
            <a:off x="6400800" y="6372925"/>
            <a:ext cx="670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https://www.ncbi.nlm.nih.gov/pmc/articles/PMC4937821/</a:t>
            </a:r>
            <a:endParaRPr/>
          </a:p>
        </p:txBody>
      </p:sp>
      <p:sp>
        <p:nvSpPr>
          <p:cNvPr id="3" name="Google Shape;95;p1">
            <a:extLst>
              <a:ext uri="{FF2B5EF4-FFF2-40B4-BE49-F238E27FC236}">
                <a16:creationId xmlns:a16="http://schemas.microsoft.com/office/drawing/2014/main" id="{1B6016E0-30FF-46FA-D473-94676F210E4D}"/>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a:buSzPts val="3600"/>
            </a:pPr>
            <a:r>
              <a:rPr lang="en-US" sz="3600" dirty="0">
                <a:latin typeface="Arial"/>
                <a:ea typeface="Arial"/>
                <a:cs typeface="Arial"/>
                <a:sym typeface="Arial"/>
              </a:rPr>
              <a:t>A comment on miRNA-Seq Analysis</a:t>
            </a:r>
            <a:endParaRPr dirty="0"/>
          </a:p>
        </p:txBody>
      </p:sp>
      <p:sp>
        <p:nvSpPr>
          <p:cNvPr id="361" name="Google Shape;361;p28"/>
          <p:cNvSpPr txBox="1">
            <a:spLocks noGrp="1"/>
          </p:cNvSpPr>
          <p:nvPr>
            <p:ph type="body" idx="1"/>
          </p:nvPr>
        </p:nvSpPr>
        <p:spPr>
          <a:xfrm>
            <a:off x="838200" y="1825624"/>
            <a:ext cx="10515600" cy="4525299"/>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latin typeface="Arial"/>
                <a:ea typeface="Arial"/>
                <a:cs typeface="Arial"/>
                <a:sym typeface="Arial"/>
              </a:rPr>
              <a:t>Non-normal distribution of expression of different small RNAs, particularly miRNAs</a:t>
            </a:r>
            <a:endParaRPr/>
          </a:p>
          <a:p>
            <a:pPr marL="228600" lvl="0" indent="-76200" algn="l" rtl="0">
              <a:lnSpc>
                <a:spcPct val="90000"/>
              </a:lnSpc>
              <a:spcBef>
                <a:spcPts val="1000"/>
              </a:spcBef>
              <a:spcAft>
                <a:spcPts val="0"/>
              </a:spcAft>
              <a:buClr>
                <a:schemeClr val="dk1"/>
              </a:buClr>
              <a:buSzPts val="2400"/>
              <a:buNone/>
            </a:pPr>
            <a:endParaRPr sz="2400">
              <a:latin typeface="Arial"/>
              <a:ea typeface="Arial"/>
              <a:cs typeface="Arial"/>
              <a:sym typeface="Arial"/>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Few miRNAs account for large fraction of total reads while majority contribute a small percentage (large number of 0 reads)</a:t>
            </a:r>
            <a:endParaRPr/>
          </a:p>
          <a:p>
            <a:pPr marL="228600" lvl="0" indent="-76200" algn="l" rtl="0">
              <a:lnSpc>
                <a:spcPct val="90000"/>
              </a:lnSpc>
              <a:spcBef>
                <a:spcPts val="1000"/>
              </a:spcBef>
              <a:spcAft>
                <a:spcPts val="0"/>
              </a:spcAft>
              <a:buClr>
                <a:schemeClr val="dk1"/>
              </a:buClr>
              <a:buSzPts val="2400"/>
              <a:buNone/>
            </a:pPr>
            <a:endParaRPr sz="2400">
              <a:latin typeface="Arial"/>
              <a:ea typeface="Arial"/>
              <a:cs typeface="Arial"/>
              <a:sym typeface="Arial"/>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Extracellular RNA sample input amounts are extremely limited</a:t>
            </a:r>
            <a:endParaRPr/>
          </a:p>
          <a:p>
            <a:pPr marL="228600" lvl="0" indent="-76200" algn="l" rtl="0">
              <a:lnSpc>
                <a:spcPct val="90000"/>
              </a:lnSpc>
              <a:spcBef>
                <a:spcPts val="1000"/>
              </a:spcBef>
              <a:spcAft>
                <a:spcPts val="0"/>
              </a:spcAft>
              <a:buClr>
                <a:schemeClr val="dk1"/>
              </a:buClr>
              <a:buSzPts val="2400"/>
              <a:buNone/>
            </a:pPr>
            <a:endParaRPr sz="2400">
              <a:latin typeface="Arial"/>
              <a:ea typeface="Arial"/>
              <a:cs typeface="Arial"/>
              <a:sym typeface="Arial"/>
            </a:endParaRPr>
          </a:p>
          <a:p>
            <a:pPr marL="228600" lvl="0" indent="-228600" algn="l" rtl="0">
              <a:lnSpc>
                <a:spcPct val="90000"/>
              </a:lnSpc>
              <a:spcBef>
                <a:spcPts val="1000"/>
              </a:spcBef>
              <a:spcAft>
                <a:spcPts val="0"/>
              </a:spcAft>
              <a:buClr>
                <a:schemeClr val="dk1"/>
              </a:buClr>
              <a:buSzPts val="2400"/>
              <a:buChar char="•"/>
            </a:pPr>
            <a:r>
              <a:rPr lang="en-US" sz="2400">
                <a:latin typeface="Arial"/>
                <a:ea typeface="Arial"/>
                <a:cs typeface="Arial"/>
                <a:sym typeface="Arial"/>
              </a:rPr>
              <a:t>Increased potential for sampling error and experimental bias</a:t>
            </a:r>
            <a:endParaRPr/>
          </a:p>
        </p:txBody>
      </p:sp>
      <p:sp>
        <p:nvSpPr>
          <p:cNvPr id="3" name="Google Shape;95;p1">
            <a:extLst>
              <a:ext uri="{FF2B5EF4-FFF2-40B4-BE49-F238E27FC236}">
                <a16:creationId xmlns:a16="http://schemas.microsoft.com/office/drawing/2014/main" id="{3707EF86-A4A5-103A-510A-1BBCD0085AFA}"/>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Lecture Overview</a:t>
            </a:r>
            <a:endParaRPr/>
          </a:p>
        </p:txBody>
      </p:sp>
      <p:sp>
        <p:nvSpPr>
          <p:cNvPr id="113" name="Google Shape;113;p3"/>
          <p:cNvSpPr txBox="1">
            <a:spLocks noGrp="1"/>
          </p:cNvSpPr>
          <p:nvPr>
            <p:ph type="body" idx="1"/>
          </p:nvPr>
        </p:nvSpPr>
        <p:spPr>
          <a:xfrm>
            <a:off x="838200" y="1690688"/>
            <a:ext cx="10515600" cy="4486275"/>
          </a:xfrm>
          <a:prstGeom prst="rect">
            <a:avLst/>
          </a:prstGeom>
          <a:noFill/>
          <a:ln>
            <a:noFill/>
          </a:ln>
        </p:spPr>
        <p:txBody>
          <a:bodyPr spcFirstLastPara="1" wrap="square" lIns="91425" tIns="45700" rIns="91425" bIns="45700" anchor="t" anchorCtr="0">
            <a:normAutofit/>
          </a:bodyPr>
          <a:lstStyle/>
          <a:p>
            <a:pPr marL="228600" indent="-228600">
              <a:spcBef>
                <a:spcPts val="0"/>
              </a:spcBef>
              <a:buSzPct val="100000"/>
            </a:pPr>
            <a:r>
              <a:rPr lang="en-US" dirty="0">
                <a:latin typeface="Arial"/>
                <a:ea typeface="Arial"/>
                <a:cs typeface="Arial"/>
                <a:sym typeface="Arial"/>
              </a:rPr>
              <a:t>Read normalization: CPM, RPKM, TPM </a:t>
            </a:r>
            <a:endParaRPr dirty="0"/>
          </a:p>
          <a:p>
            <a:pPr marL="0" lvl="0" indent="0" algn="l" rtl="0">
              <a:lnSpc>
                <a:spcPct val="90000"/>
              </a:lnSpc>
              <a:spcBef>
                <a:spcPts val="1000"/>
              </a:spcBef>
              <a:spcAft>
                <a:spcPts val="0"/>
              </a:spcAft>
              <a:buClr>
                <a:schemeClr val="dk1"/>
              </a:buClr>
              <a:buSzPct val="1000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dirty="0">
                <a:latin typeface="Arial"/>
                <a:ea typeface="Arial"/>
                <a:cs typeface="Arial"/>
                <a:sym typeface="Arial"/>
              </a:rPr>
              <a:t>DESeq2 and </a:t>
            </a:r>
            <a:r>
              <a:rPr lang="en-US" dirty="0" err="1">
                <a:latin typeface="Arial"/>
                <a:ea typeface="Arial"/>
                <a:cs typeface="Arial"/>
                <a:sym typeface="Arial"/>
              </a:rPr>
              <a:t>edgeR</a:t>
            </a:r>
            <a:endParaRPr dirty="0" err="1">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a:latin typeface="Arial"/>
              <a:ea typeface="Arial"/>
              <a:cs typeface="Arial"/>
              <a:sym typeface="Arial"/>
            </a:endParaRPr>
          </a:p>
          <a:p>
            <a:pPr marL="228600" indent="-228600">
              <a:buSzPct val="100000"/>
            </a:pPr>
            <a:r>
              <a:rPr lang="en-US" dirty="0">
                <a:latin typeface="Arial"/>
                <a:ea typeface="Arial"/>
                <a:cs typeface="Arial"/>
                <a:sym typeface="Arial"/>
              </a:rPr>
              <a:t>Exercise: DE analysis using mRNA counts data from Star and Salmon with DESeq2 and </a:t>
            </a:r>
            <a:r>
              <a:rPr lang="en-US" dirty="0" err="1">
                <a:latin typeface="Arial"/>
                <a:ea typeface="Arial"/>
                <a:cs typeface="Arial"/>
                <a:sym typeface="Arial"/>
              </a:rPr>
              <a:t>edgeR</a:t>
            </a:r>
            <a:r>
              <a:rPr lang="en-US" dirty="0">
                <a:latin typeface="Arial"/>
                <a:ea typeface="Arial"/>
                <a:cs typeface="Arial"/>
                <a:sym typeface="Arial"/>
              </a:rPr>
              <a:t> + TMM</a:t>
            </a:r>
            <a:endParaRPr dirty="0"/>
          </a:p>
          <a:p>
            <a:pPr marL="228600" lvl="0" indent="-64135" algn="l" rtl="0">
              <a:lnSpc>
                <a:spcPct val="90000"/>
              </a:lnSpc>
              <a:spcBef>
                <a:spcPts val="1000"/>
              </a:spcBef>
              <a:spcAft>
                <a:spcPts val="0"/>
              </a:spcAft>
              <a:buClr>
                <a:schemeClr val="dk1"/>
              </a:buClr>
              <a:buSzPct val="1000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dirty="0">
                <a:latin typeface="Arial"/>
                <a:ea typeface="Arial"/>
                <a:cs typeface="Arial"/>
                <a:sym typeface="Arial"/>
              </a:rPr>
              <a:t>Exercise: DE analysis using mRNA counts data with </a:t>
            </a:r>
            <a:r>
              <a:rPr lang="en-US" dirty="0" err="1">
                <a:latin typeface="Arial"/>
                <a:ea typeface="Arial"/>
                <a:cs typeface="Arial"/>
                <a:sym typeface="Arial"/>
              </a:rPr>
              <a:t>edgeR</a:t>
            </a:r>
            <a:r>
              <a:rPr lang="en-US" dirty="0">
                <a:latin typeface="Arial"/>
                <a:ea typeface="Arial"/>
                <a:cs typeface="Arial"/>
                <a:sym typeface="Arial"/>
              </a:rPr>
              <a:t> + TMM with </a:t>
            </a:r>
            <a:r>
              <a:rPr lang="en-US" dirty="0" err="1">
                <a:latin typeface="Arial"/>
                <a:ea typeface="Arial"/>
                <a:cs typeface="Arial"/>
                <a:sym typeface="Arial"/>
              </a:rPr>
              <a:t>limma-voom</a:t>
            </a:r>
            <a:endParaRPr dirty="0" err="1">
              <a:latin typeface="Arial"/>
              <a:ea typeface="Arial"/>
              <a:cs typeface="Arial"/>
              <a:sym typeface="Arial"/>
            </a:endParaRPr>
          </a:p>
        </p:txBody>
      </p:sp>
      <p:sp>
        <p:nvSpPr>
          <p:cNvPr id="3" name="Google Shape;95;p1">
            <a:extLst>
              <a:ext uri="{FF2B5EF4-FFF2-40B4-BE49-F238E27FC236}">
                <a16:creationId xmlns:a16="http://schemas.microsoft.com/office/drawing/2014/main" id="{B201BD92-DFE6-1F1A-34A1-19293DA88E47}"/>
              </a:ext>
            </a:extLst>
          </p:cNvPr>
          <p:cNvSpPr txBox="1">
            <a:spLocks noGrp="1"/>
          </p:cNvSpPr>
          <p:nvPr>
            <p:ph type="ftr" idx="11"/>
          </p:nvPr>
        </p:nvSpPr>
        <p:spPr>
          <a:xfrm>
            <a:off x="3864" y="6530703"/>
            <a:ext cx="1701800" cy="33125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BNFO 262 Winter 2026</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113dc0b702_0_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a:buSzPts val="4400"/>
            </a:pPr>
            <a:r>
              <a:rPr lang="en-US" dirty="0">
                <a:latin typeface="Arial"/>
                <a:cs typeface="Arial"/>
                <a:sym typeface="Arial"/>
              </a:rPr>
              <a:t>Other important tools: </a:t>
            </a:r>
            <a:r>
              <a:rPr lang="en-US" dirty="0" err="1">
                <a:latin typeface="Arial"/>
                <a:cs typeface="Arial"/>
                <a:sym typeface="Arial"/>
              </a:rPr>
              <a:t>BiomaRt</a:t>
            </a:r>
            <a:r>
              <a:rPr lang="en-US" dirty="0">
                <a:latin typeface="Arial"/>
                <a:cs typeface="Arial"/>
                <a:sym typeface="Arial"/>
              </a:rPr>
              <a:t> </a:t>
            </a:r>
            <a:endParaRPr dirty="0"/>
          </a:p>
        </p:txBody>
      </p:sp>
      <p:sp>
        <p:nvSpPr>
          <p:cNvPr id="444" name="Google Shape;444;g2113dc0b702_0_41"/>
          <p:cNvSpPr txBox="1">
            <a:spLocks noGrp="1"/>
          </p:cNvSpPr>
          <p:nvPr>
            <p:ph type="body" idx="1"/>
          </p:nvPr>
        </p:nvSpPr>
        <p:spPr>
          <a:xfrm>
            <a:off x="838200" y="1690688"/>
            <a:ext cx="10515600" cy="4486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Arial"/>
                <a:ea typeface="Arial"/>
                <a:cs typeface="Arial"/>
                <a:sym typeface="Arial"/>
              </a:rPr>
              <a:t>Maintained by ENSEMBL</a:t>
            </a:r>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Gene annotations, database mining</a:t>
            </a:r>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latin typeface="Arial"/>
                <a:ea typeface="Arial"/>
                <a:cs typeface="Arial"/>
                <a:sym typeface="Arial"/>
                <a:hlinkClick r:id="rId3"/>
              </a:rPr>
              <a:t>https://bioconductor.org/packages/release/bioc/html/biomaRt.html</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u="sng">
                <a:solidFill>
                  <a:schemeClr val="hlink"/>
                </a:solidFill>
                <a:latin typeface="Arial"/>
                <a:ea typeface="Arial"/>
                <a:cs typeface="Arial"/>
                <a:sym typeface="Arial"/>
                <a:hlinkClick r:id="rId4"/>
              </a:rPr>
              <a:t>https://uswest.ensembl.org/info/data/biomart/biomart_r_package.html</a:t>
            </a:r>
            <a:endParaRPr>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p:txBody>
      </p:sp>
      <p:pic>
        <p:nvPicPr>
          <p:cNvPr id="446" name="Google Shape;446;g2113dc0b702_0_41"/>
          <p:cNvPicPr preferRelativeResize="0"/>
          <p:nvPr/>
        </p:nvPicPr>
        <p:blipFill rotWithShape="1">
          <a:blip r:embed="rId5">
            <a:alphaModFix/>
          </a:blip>
          <a:srcRect/>
          <a:stretch/>
        </p:blipFill>
        <p:spPr>
          <a:xfrm>
            <a:off x="2209800" y="4346518"/>
            <a:ext cx="7772399" cy="2310158"/>
          </a:xfrm>
          <a:prstGeom prst="rect">
            <a:avLst/>
          </a:prstGeom>
          <a:noFill/>
          <a:ln>
            <a:noFill/>
          </a:ln>
        </p:spPr>
      </p:pic>
      <p:sp>
        <p:nvSpPr>
          <p:cNvPr id="5" name="Google Shape;95;p1">
            <a:extLst>
              <a:ext uri="{FF2B5EF4-FFF2-40B4-BE49-F238E27FC236}">
                <a16:creationId xmlns:a16="http://schemas.microsoft.com/office/drawing/2014/main" id="{30ED3DDE-14D2-ED75-6B7F-E9599078350C}"/>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2113dc0b702_0_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Biological Interpretation</a:t>
            </a:r>
            <a:endParaRPr/>
          </a:p>
        </p:txBody>
      </p:sp>
      <p:sp>
        <p:nvSpPr>
          <p:cNvPr id="452" name="Google Shape;452;g2113dc0b702_0_6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Arial"/>
                <a:ea typeface="Arial"/>
                <a:cs typeface="Arial"/>
                <a:sym typeface="Arial"/>
              </a:rPr>
              <a:t>miRNAs: miRDB- target prediction</a:t>
            </a:r>
            <a:endParaRPr/>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a:latin typeface="Arial"/>
                <a:ea typeface="Arial"/>
                <a:cs typeface="Arial"/>
                <a:sym typeface="Arial"/>
              </a:rPr>
              <a:t>mRNAs: </a:t>
            </a:r>
            <a:endParaRPr/>
          </a:p>
          <a:p>
            <a:pPr marL="228600" lvl="0" indent="-228600" algn="l" rtl="0">
              <a:lnSpc>
                <a:spcPct val="90000"/>
              </a:lnSpc>
              <a:spcBef>
                <a:spcPts val="1000"/>
              </a:spcBef>
              <a:spcAft>
                <a:spcPts val="0"/>
              </a:spcAft>
              <a:buClr>
                <a:schemeClr val="dk1"/>
              </a:buClr>
              <a:buSzPts val="2800"/>
              <a:buFont typeface="Arial"/>
              <a:buChar char="-"/>
            </a:pPr>
            <a:r>
              <a:rPr lang="en-US">
                <a:latin typeface="Arial"/>
                <a:ea typeface="Arial"/>
                <a:cs typeface="Arial"/>
                <a:sym typeface="Arial"/>
              </a:rPr>
              <a:t>Biomart for gene symbols</a:t>
            </a:r>
            <a:endParaRPr/>
          </a:p>
          <a:p>
            <a:pPr marL="228600" lvl="0" indent="-228600" algn="l" rtl="0">
              <a:lnSpc>
                <a:spcPct val="90000"/>
              </a:lnSpc>
              <a:spcBef>
                <a:spcPts val="1000"/>
              </a:spcBef>
              <a:spcAft>
                <a:spcPts val="0"/>
              </a:spcAft>
              <a:buClr>
                <a:schemeClr val="dk1"/>
              </a:buClr>
              <a:buSzPts val="2800"/>
              <a:buFont typeface="Arial"/>
              <a:buChar char="-"/>
            </a:pPr>
            <a:r>
              <a:rPr lang="en-US">
                <a:latin typeface="Arial"/>
                <a:ea typeface="Arial"/>
                <a:cs typeface="Arial"/>
                <a:sym typeface="Arial"/>
              </a:rPr>
              <a:t>DAVID </a:t>
            </a:r>
            <a:endParaRPr/>
          </a:p>
          <a:p>
            <a:pPr marL="228600" lvl="0" indent="-228600" algn="l" rtl="0">
              <a:lnSpc>
                <a:spcPct val="90000"/>
              </a:lnSpc>
              <a:spcBef>
                <a:spcPts val="1000"/>
              </a:spcBef>
              <a:spcAft>
                <a:spcPts val="0"/>
              </a:spcAft>
              <a:buClr>
                <a:schemeClr val="dk1"/>
              </a:buClr>
              <a:buSzPts val="2800"/>
              <a:buFont typeface="Arial"/>
              <a:buChar char="-"/>
            </a:pPr>
            <a:r>
              <a:rPr lang="en-US">
                <a:latin typeface="Arial"/>
                <a:ea typeface="Arial"/>
                <a:cs typeface="Arial"/>
                <a:sym typeface="Arial"/>
              </a:rPr>
              <a:t>GO (gene ontology) annotations and KEGG networks analysis</a:t>
            </a:r>
            <a:endParaRPr/>
          </a:p>
          <a:p>
            <a:pPr marL="228600" lvl="0" indent="-228600" algn="l" rtl="0">
              <a:lnSpc>
                <a:spcPct val="90000"/>
              </a:lnSpc>
              <a:spcBef>
                <a:spcPts val="1000"/>
              </a:spcBef>
              <a:spcAft>
                <a:spcPts val="0"/>
              </a:spcAft>
              <a:buClr>
                <a:schemeClr val="dk1"/>
              </a:buClr>
              <a:buSzPts val="2800"/>
              <a:buFont typeface="Arial"/>
              <a:buChar char="-"/>
            </a:pPr>
            <a:r>
              <a:rPr lang="en-US">
                <a:latin typeface="Arial"/>
                <a:ea typeface="Arial"/>
                <a:cs typeface="Arial"/>
                <a:sym typeface="Arial"/>
              </a:rPr>
              <a:t>IPA Ingenuity Pathways Analysis</a:t>
            </a:r>
            <a:endParaRPr/>
          </a:p>
        </p:txBody>
      </p:sp>
      <p:sp>
        <p:nvSpPr>
          <p:cNvPr id="453" name="Google Shape;453;g2113dc0b702_0_60"/>
          <p:cNvSpPr txBox="1">
            <a:spLocks noGrp="1"/>
          </p:cNvSpPr>
          <p:nvPr>
            <p:ph type="ftr" idx="11"/>
          </p:nvPr>
        </p:nvSpPr>
        <p:spPr>
          <a:xfrm>
            <a:off x="4035973" y="6346989"/>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BNFO 262 Winter 2024</a:t>
            </a:r>
            <a:endParaRPr dirty="0"/>
          </a:p>
        </p:txBody>
      </p:sp>
      <p:sp>
        <p:nvSpPr>
          <p:cNvPr id="3" name="Google Shape;95;p1">
            <a:extLst>
              <a:ext uri="{FF2B5EF4-FFF2-40B4-BE49-F238E27FC236}">
                <a16:creationId xmlns:a16="http://schemas.microsoft.com/office/drawing/2014/main" id="{5DFA57B9-C783-F079-5273-BF30FE82220A}"/>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2113dc0b702_0_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Break: 10 min</a:t>
            </a:r>
            <a:endParaRPr/>
          </a:p>
        </p:txBody>
      </p:sp>
      <p:pic>
        <p:nvPicPr>
          <p:cNvPr id="460" name="Google Shape;460;g2113dc0b702_0_48"/>
          <p:cNvPicPr preferRelativeResize="0"/>
          <p:nvPr/>
        </p:nvPicPr>
        <p:blipFill rotWithShape="1">
          <a:blip r:embed="rId3">
            <a:alphaModFix/>
          </a:blip>
          <a:srcRect/>
          <a:stretch/>
        </p:blipFill>
        <p:spPr>
          <a:xfrm>
            <a:off x="3774141" y="1537775"/>
            <a:ext cx="4903693" cy="5108015"/>
          </a:xfrm>
          <a:prstGeom prst="rect">
            <a:avLst/>
          </a:prstGeom>
          <a:noFill/>
          <a:ln>
            <a:noFill/>
          </a:ln>
        </p:spPr>
      </p:pic>
      <p:sp>
        <p:nvSpPr>
          <p:cNvPr id="3" name="Google Shape;95;p1">
            <a:extLst>
              <a:ext uri="{FF2B5EF4-FFF2-40B4-BE49-F238E27FC236}">
                <a16:creationId xmlns:a16="http://schemas.microsoft.com/office/drawing/2014/main" id="{C08B8213-56CB-0A65-C0E7-42AAD2A3D98B}"/>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3"/>
          <p:cNvSpPr txBox="1">
            <a:spLocks noGrp="1"/>
          </p:cNvSpPr>
          <p:nvPr>
            <p:ph type="title"/>
          </p:nvPr>
        </p:nvSpPr>
        <p:spPr>
          <a:xfrm>
            <a:off x="838200" y="1489351"/>
            <a:ext cx="10515600" cy="1325563"/>
          </a:xfrm>
          <a:prstGeom prst="rect">
            <a:avLst/>
          </a:prstGeom>
          <a:noFill/>
          <a:ln>
            <a:noFill/>
          </a:ln>
        </p:spPr>
        <p:txBody>
          <a:bodyPr spcFirstLastPara="1" wrap="square" lIns="91425" tIns="45700" rIns="91425" bIns="45700" anchor="ctr" anchorCtr="0">
            <a:noAutofit/>
          </a:bodyPr>
          <a:lstStyle/>
          <a:p>
            <a:pPr>
              <a:spcBef>
                <a:spcPts val="1000"/>
              </a:spcBef>
              <a:buSzPct val="100000"/>
            </a:pPr>
            <a:r>
              <a:rPr lang="en-US" sz="4000" dirty="0">
                <a:latin typeface="Arial"/>
                <a:ea typeface="Arial"/>
                <a:cs typeface="Arial"/>
                <a:sym typeface="Arial"/>
              </a:rPr>
              <a:t>Exercise: DE analysis using mRNA counts data from Star and Salmon with DESeq2 and </a:t>
            </a:r>
            <a:r>
              <a:rPr lang="en-US" sz="4000" dirty="0" err="1">
                <a:latin typeface="Arial"/>
                <a:ea typeface="Arial"/>
                <a:cs typeface="Arial"/>
                <a:sym typeface="Arial"/>
              </a:rPr>
              <a:t>edgeR</a:t>
            </a:r>
            <a:r>
              <a:rPr lang="en-US" sz="4000" dirty="0">
                <a:latin typeface="Arial"/>
                <a:ea typeface="Arial"/>
                <a:cs typeface="Arial"/>
                <a:sym typeface="Arial"/>
              </a:rPr>
              <a:t> + TMM – how many replicates do we need?</a:t>
            </a:r>
            <a:endParaRPr lang="en-US" dirty="0"/>
          </a:p>
        </p:txBody>
      </p:sp>
      <p:pic>
        <p:nvPicPr>
          <p:cNvPr id="2" name="Picture 1">
            <a:extLst>
              <a:ext uri="{FF2B5EF4-FFF2-40B4-BE49-F238E27FC236}">
                <a16:creationId xmlns:a16="http://schemas.microsoft.com/office/drawing/2014/main" id="{6F9EBEA0-E24A-2677-9FA4-4CBA527CB5A2}"/>
              </a:ext>
            </a:extLst>
          </p:cNvPr>
          <p:cNvPicPr>
            <a:picLocks noChangeAspect="1"/>
          </p:cNvPicPr>
          <p:nvPr/>
        </p:nvPicPr>
        <p:blipFill>
          <a:blip r:embed="rId3"/>
          <a:stretch>
            <a:fillRect/>
          </a:stretch>
        </p:blipFill>
        <p:spPr>
          <a:xfrm>
            <a:off x="4067503" y="3188925"/>
            <a:ext cx="4056993" cy="3134011"/>
          </a:xfrm>
          <a:prstGeom prst="rect">
            <a:avLst/>
          </a:prstGeom>
        </p:spPr>
      </p:pic>
      <p:sp>
        <p:nvSpPr>
          <p:cNvPr id="3" name="TextBox 2">
            <a:extLst>
              <a:ext uri="{FF2B5EF4-FFF2-40B4-BE49-F238E27FC236}">
                <a16:creationId xmlns:a16="http://schemas.microsoft.com/office/drawing/2014/main" id="{62D34C52-C356-6B25-303F-2F83B6416A25}"/>
              </a:ext>
            </a:extLst>
          </p:cNvPr>
          <p:cNvSpPr txBox="1"/>
          <p:nvPr/>
        </p:nvSpPr>
        <p:spPr>
          <a:xfrm>
            <a:off x="3200400" y="6445470"/>
            <a:ext cx="580433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t>Bioinformatics</a:t>
            </a:r>
            <a:r>
              <a:rPr lang="en-US" dirty="0"/>
              <a:t>, Volume 30, Issue 3, February 2014</a:t>
            </a:r>
          </a:p>
        </p:txBody>
      </p:sp>
      <p:sp>
        <p:nvSpPr>
          <p:cNvPr id="5" name="Google Shape;95;p1">
            <a:extLst>
              <a:ext uri="{FF2B5EF4-FFF2-40B4-BE49-F238E27FC236}">
                <a16:creationId xmlns:a16="http://schemas.microsoft.com/office/drawing/2014/main" id="{BD20AF65-6616-8B1C-3559-C9DCC30107EB}"/>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37"/>
          <p:cNvSpPr txBox="1">
            <a:spLocks noGrp="1"/>
          </p:cNvSpPr>
          <p:nvPr>
            <p:ph type="title"/>
          </p:nvPr>
        </p:nvSpPr>
        <p:spPr>
          <a:xfrm>
            <a:off x="838199" y="365126"/>
            <a:ext cx="10794357" cy="9840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Overlap in DE miRNAs using DESeq2 and TMM</a:t>
            </a:r>
            <a:endParaRPr/>
          </a:p>
        </p:txBody>
      </p:sp>
      <p:pic>
        <p:nvPicPr>
          <p:cNvPr id="2" name="Picture 1" descr="A diagram of a red circle with black text&#10;&#10;Description automatically generated">
            <a:extLst>
              <a:ext uri="{FF2B5EF4-FFF2-40B4-BE49-F238E27FC236}">
                <a16:creationId xmlns:a16="http://schemas.microsoft.com/office/drawing/2014/main" id="{118158A8-059E-748B-0C72-747FF9DA0E33}"/>
              </a:ext>
            </a:extLst>
          </p:cNvPr>
          <p:cNvPicPr>
            <a:picLocks noChangeAspect="1"/>
          </p:cNvPicPr>
          <p:nvPr/>
        </p:nvPicPr>
        <p:blipFill rotWithShape="1">
          <a:blip r:embed="rId3"/>
          <a:srcRect l="3030" t="5992" r="3030" b="275"/>
          <a:stretch/>
        </p:blipFill>
        <p:spPr>
          <a:xfrm>
            <a:off x="3557094" y="1346639"/>
            <a:ext cx="5078208" cy="5081510"/>
          </a:xfrm>
          <a:prstGeom prst="rect">
            <a:avLst/>
          </a:prstGeom>
        </p:spPr>
      </p:pic>
      <p:sp>
        <p:nvSpPr>
          <p:cNvPr id="4" name="Google Shape;95;p1">
            <a:extLst>
              <a:ext uri="{FF2B5EF4-FFF2-40B4-BE49-F238E27FC236}">
                <a16:creationId xmlns:a16="http://schemas.microsoft.com/office/drawing/2014/main" id="{D1F2CF36-AEB5-A90A-5A32-C0F3B48E907C}"/>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9"/>
          <p:cNvSpPr txBox="1">
            <a:spLocks noGrp="1"/>
          </p:cNvSpPr>
          <p:nvPr>
            <p:ph type="title"/>
          </p:nvPr>
        </p:nvSpPr>
        <p:spPr>
          <a:xfrm>
            <a:off x="838200" y="2592937"/>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en-US">
                <a:latin typeface="Arial"/>
                <a:ea typeface="Arial"/>
                <a:cs typeface="Arial"/>
                <a:sym typeface="Arial"/>
              </a:rPr>
              <a:t>Exercise: mRNA-Seq Differential Expression Analysis using edgeR with limma-voom</a:t>
            </a:r>
            <a:endParaRPr>
              <a:latin typeface="Arial"/>
              <a:ea typeface="Arial"/>
              <a:cs typeface="Arial"/>
              <a:sym typeface="Arial"/>
            </a:endParaRPr>
          </a:p>
        </p:txBody>
      </p:sp>
      <p:sp>
        <p:nvSpPr>
          <p:cNvPr id="3" name="Google Shape;95;p1">
            <a:extLst>
              <a:ext uri="{FF2B5EF4-FFF2-40B4-BE49-F238E27FC236}">
                <a16:creationId xmlns:a16="http://schemas.microsoft.com/office/drawing/2014/main" id="{87D1EF15-EB4A-971E-8D38-889084830896}"/>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Thank You!</a:t>
            </a:r>
            <a:endParaRPr/>
          </a:p>
        </p:txBody>
      </p:sp>
      <p:sp>
        <p:nvSpPr>
          <p:cNvPr id="776" name="Google Shape;776;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Arial"/>
                <a:ea typeface="Arial"/>
                <a:cs typeface="Arial"/>
                <a:sym typeface="Arial"/>
              </a:rPr>
              <a:t>A/Prof. Alon Goren</a:t>
            </a:r>
            <a:endParaRPr dirty="0"/>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dirty="0">
                <a:latin typeface="Arial"/>
                <a:ea typeface="Arial"/>
                <a:cs typeface="Arial"/>
                <a:sym typeface="Arial"/>
              </a:rPr>
              <a:t>Teaching Assistants:</a:t>
            </a:r>
            <a:endParaRPr dirty="0">
              <a:latin typeface="Arial"/>
              <a:ea typeface="Arial"/>
              <a:cs typeface="Arial"/>
            </a:endParaRPr>
          </a:p>
          <a:p>
            <a:pPr marL="228600" indent="-228600">
              <a:buSzPts val="2800"/>
              <a:buFont typeface="Arial"/>
              <a:buChar char="-"/>
            </a:pPr>
            <a:r>
              <a:rPr lang="en-US" dirty="0">
                <a:latin typeface="Arial"/>
                <a:ea typeface="Arial"/>
                <a:cs typeface="Arial"/>
                <a:sym typeface="Arial"/>
              </a:rPr>
              <a:t>Jenny Dong</a:t>
            </a:r>
            <a:endParaRPr dirty="0">
              <a:latin typeface="Arial"/>
              <a:ea typeface="Arial"/>
              <a:cs typeface="Arial"/>
              <a:sym typeface="Arial"/>
            </a:endParaRPr>
          </a:p>
          <a:p>
            <a:pPr marL="228600" indent="-228600">
              <a:buSzPts val="2800"/>
              <a:buChar char="-"/>
            </a:pPr>
            <a:r>
              <a:rPr lang="en-US" dirty="0"/>
              <a:t>Yuwei Cao</a:t>
            </a:r>
          </a:p>
          <a:p>
            <a:pPr marL="0" lvl="0" indent="0" algn="l" rtl="0">
              <a:lnSpc>
                <a:spcPct val="90000"/>
              </a:lnSpc>
              <a:spcBef>
                <a:spcPts val="1000"/>
              </a:spcBef>
              <a:spcAft>
                <a:spcPts val="0"/>
              </a:spcAft>
              <a:buClr>
                <a:schemeClr val="dk1"/>
              </a:buClr>
              <a:buNone/>
            </a:pPr>
            <a:endParaRPr/>
          </a:p>
          <a:p>
            <a:pPr marL="228600" indent="-50800">
              <a:buSzPts val="2800"/>
              <a:buNone/>
            </a:pPr>
            <a:endParaRPr lang="en-US">
              <a:latin typeface="Arial"/>
              <a:ea typeface="Arial"/>
              <a:cs typeface="Arial"/>
            </a:endParaRPr>
          </a:p>
        </p:txBody>
      </p:sp>
      <p:sp>
        <p:nvSpPr>
          <p:cNvPr id="3" name="Google Shape;95;p1">
            <a:extLst>
              <a:ext uri="{FF2B5EF4-FFF2-40B4-BE49-F238E27FC236}">
                <a16:creationId xmlns:a16="http://schemas.microsoft.com/office/drawing/2014/main" id="{01A80EF4-025F-F44A-38A0-E194539FC2FA}"/>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extLst>
      <p:ext uri="{BB962C8B-B14F-4D97-AF65-F5344CB8AC3E}">
        <p14:creationId xmlns:p14="http://schemas.microsoft.com/office/powerpoint/2010/main" val="10234720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2113dc0b702_0_54"/>
          <p:cNvSpPr txBox="1">
            <a:spLocks noGrp="1"/>
          </p:cNvSpPr>
          <p:nvPr>
            <p:ph type="title"/>
          </p:nvPr>
        </p:nvSpPr>
        <p:spPr>
          <a:xfrm>
            <a:off x="838200" y="237705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Supplemental slides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BiomaRt </a:t>
            </a:r>
            <a:endParaRPr/>
          </a:p>
        </p:txBody>
      </p:sp>
      <p:pic>
        <p:nvPicPr>
          <p:cNvPr id="530" name="Google Shape;530;p46"/>
          <p:cNvPicPr preferRelativeResize="0"/>
          <p:nvPr/>
        </p:nvPicPr>
        <p:blipFill rotWithShape="1">
          <a:blip r:embed="rId3">
            <a:alphaModFix/>
          </a:blip>
          <a:srcRect/>
          <a:stretch/>
        </p:blipFill>
        <p:spPr>
          <a:xfrm>
            <a:off x="587226" y="1690688"/>
            <a:ext cx="11133719" cy="1339540"/>
          </a:xfrm>
          <a:prstGeom prst="rect">
            <a:avLst/>
          </a:prstGeom>
          <a:noFill/>
          <a:ln>
            <a:noFill/>
          </a:ln>
        </p:spPr>
      </p:pic>
      <p:pic>
        <p:nvPicPr>
          <p:cNvPr id="531" name="Google Shape;531;p46"/>
          <p:cNvPicPr preferRelativeResize="0"/>
          <p:nvPr/>
        </p:nvPicPr>
        <p:blipFill rotWithShape="1">
          <a:blip r:embed="rId4">
            <a:alphaModFix/>
          </a:blip>
          <a:srcRect/>
          <a:stretch/>
        </p:blipFill>
        <p:spPr>
          <a:xfrm>
            <a:off x="2209800" y="3363856"/>
            <a:ext cx="7772400" cy="2546131"/>
          </a:xfrm>
          <a:prstGeom prst="rect">
            <a:avLst/>
          </a:prstGeom>
          <a:noFill/>
          <a:ln>
            <a:noFill/>
          </a:ln>
        </p:spPr>
      </p:pic>
      <p:sp>
        <p:nvSpPr>
          <p:cNvPr id="532" name="Google Shape;532;p46"/>
          <p:cNvSpPr txBox="1"/>
          <p:nvPr/>
        </p:nvSpPr>
        <p:spPr>
          <a:xfrm>
            <a:off x="5264728" y="6308209"/>
            <a:ext cx="828501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https://uswest.ensembl.org/info/data/biomart/biomart_r_package.html</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95;p1">
            <a:extLst>
              <a:ext uri="{FF2B5EF4-FFF2-40B4-BE49-F238E27FC236}">
                <a16:creationId xmlns:a16="http://schemas.microsoft.com/office/drawing/2014/main" id="{1C409C10-70F7-702C-6237-6BBEEDC2CF5A}"/>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Google Shape;53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BiomaRt </a:t>
            </a:r>
            <a:endParaRPr/>
          </a:p>
        </p:txBody>
      </p:sp>
      <p:pic>
        <p:nvPicPr>
          <p:cNvPr id="539" name="Google Shape;539;p47"/>
          <p:cNvPicPr preferRelativeResize="0"/>
          <p:nvPr/>
        </p:nvPicPr>
        <p:blipFill rotWithShape="1">
          <a:blip r:embed="rId3">
            <a:alphaModFix/>
          </a:blip>
          <a:srcRect/>
          <a:stretch/>
        </p:blipFill>
        <p:spPr>
          <a:xfrm>
            <a:off x="343905" y="1690688"/>
            <a:ext cx="11504189" cy="2413877"/>
          </a:xfrm>
          <a:prstGeom prst="rect">
            <a:avLst/>
          </a:prstGeom>
          <a:noFill/>
          <a:ln>
            <a:noFill/>
          </a:ln>
        </p:spPr>
      </p:pic>
      <p:sp>
        <p:nvSpPr>
          <p:cNvPr id="540" name="Google Shape;540;p47"/>
          <p:cNvSpPr txBox="1"/>
          <p:nvPr/>
        </p:nvSpPr>
        <p:spPr>
          <a:xfrm>
            <a:off x="5167745" y="6308209"/>
            <a:ext cx="828501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https://uswest.ensembl.org/info/data/biomart/biomart_r_package.html</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95;p1">
            <a:extLst>
              <a:ext uri="{FF2B5EF4-FFF2-40B4-BE49-F238E27FC236}">
                <a16:creationId xmlns:a16="http://schemas.microsoft.com/office/drawing/2014/main" id="{0760FE2D-D18B-02DB-DCA8-D75678CBC990}"/>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5329C88D-B607-AEDA-B2EE-FA7BC940CF61}"/>
            </a:ext>
          </a:extLst>
        </p:cNvPr>
        <p:cNvGrpSpPr/>
        <p:nvPr/>
      </p:nvGrpSpPr>
      <p:grpSpPr>
        <a:xfrm>
          <a:off x="0" y="0"/>
          <a:ext cx="0" cy="0"/>
          <a:chOff x="0" y="0"/>
          <a:chExt cx="0" cy="0"/>
        </a:xfrm>
      </p:grpSpPr>
      <p:sp>
        <p:nvSpPr>
          <p:cNvPr id="424" name="Google Shape;424;p19">
            <a:extLst>
              <a:ext uri="{FF2B5EF4-FFF2-40B4-BE49-F238E27FC236}">
                <a16:creationId xmlns:a16="http://schemas.microsoft.com/office/drawing/2014/main" id="{86379D2D-C0CB-A1DA-0341-1141FC5FAD87}"/>
              </a:ext>
            </a:extLst>
          </p:cNvPr>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r>
              <a:rPr lang="en-US" dirty="0">
                <a:latin typeface="Arial"/>
                <a:cs typeface="Arial"/>
                <a:sym typeface="Arial"/>
              </a:rPr>
              <a:t>Workflow: Functional Analysis</a:t>
            </a:r>
            <a:endParaRPr lang="en-US" dirty="0"/>
          </a:p>
        </p:txBody>
      </p:sp>
      <p:grpSp>
        <p:nvGrpSpPr>
          <p:cNvPr id="425" name="Google Shape;425;p19">
            <a:extLst>
              <a:ext uri="{FF2B5EF4-FFF2-40B4-BE49-F238E27FC236}">
                <a16:creationId xmlns:a16="http://schemas.microsoft.com/office/drawing/2014/main" id="{65998B4A-9643-9061-A91B-81181AF609C4}"/>
              </a:ext>
            </a:extLst>
          </p:cNvPr>
          <p:cNvGrpSpPr/>
          <p:nvPr/>
        </p:nvGrpSpPr>
        <p:grpSpPr>
          <a:xfrm>
            <a:off x="1934700" y="3853200"/>
            <a:ext cx="2428333" cy="600000"/>
            <a:chOff x="1451025" y="2889900"/>
            <a:chExt cx="1821250" cy="450000"/>
          </a:xfrm>
        </p:grpSpPr>
        <p:sp>
          <p:nvSpPr>
            <p:cNvPr id="426" name="Google Shape;426;p19">
              <a:extLst>
                <a:ext uri="{FF2B5EF4-FFF2-40B4-BE49-F238E27FC236}">
                  <a16:creationId xmlns:a16="http://schemas.microsoft.com/office/drawing/2014/main" id="{5173F5EC-ED97-8D0D-B322-EE16E6DF723C}"/>
                </a:ext>
              </a:extLst>
            </p:cNvPr>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dirty="0">
                  <a:solidFill>
                    <a:srgbClr val="FFFFFF"/>
                  </a:solidFill>
                  <a:latin typeface="Arial"/>
                  <a:ea typeface="Arial"/>
                  <a:cs typeface="Arial"/>
                  <a:sym typeface="Arial"/>
                </a:rPr>
                <a:t>Trimmed reads</a:t>
              </a:r>
              <a:endParaRPr sz="1467" dirty="0">
                <a:solidFill>
                  <a:srgbClr val="FFFFFF"/>
                </a:solidFill>
                <a:latin typeface="Arial"/>
                <a:ea typeface="Arial"/>
                <a:cs typeface="Arial"/>
                <a:sym typeface="Arial"/>
              </a:endParaRPr>
            </a:p>
          </p:txBody>
        </p:sp>
        <p:cxnSp>
          <p:nvCxnSpPr>
            <p:cNvPr id="427" name="Google Shape;427;p19">
              <a:extLst>
                <a:ext uri="{FF2B5EF4-FFF2-40B4-BE49-F238E27FC236}">
                  <a16:creationId xmlns:a16="http://schemas.microsoft.com/office/drawing/2014/main" id="{969368C6-33F4-07A8-6D54-9075F56BE5C2}"/>
                </a:ext>
              </a:extLst>
            </p:cNvPr>
            <p:cNvCxnSpPr>
              <a:stCxn id="428" idx="3"/>
              <a:endCxn id="426" idx="1"/>
            </p:cNvCxnSpPr>
            <p:nvPr/>
          </p:nvCxnSpPr>
          <p:spPr>
            <a:xfrm>
              <a:off x="1451025" y="3114896"/>
              <a:ext cx="618600" cy="0"/>
            </a:xfrm>
            <a:prstGeom prst="straightConnector1">
              <a:avLst/>
            </a:prstGeom>
            <a:noFill/>
            <a:ln w="9525" cap="flat" cmpd="sng">
              <a:solidFill>
                <a:schemeClr val="dk2"/>
              </a:solidFill>
              <a:prstDash val="solid"/>
              <a:round/>
              <a:headEnd type="none" w="sm" len="sm"/>
              <a:tailEnd type="triangle" w="med" len="med"/>
            </a:ln>
          </p:spPr>
        </p:cxnSp>
        <p:sp>
          <p:nvSpPr>
            <p:cNvPr id="429" name="Google Shape;429;p19">
              <a:extLst>
                <a:ext uri="{FF2B5EF4-FFF2-40B4-BE49-F238E27FC236}">
                  <a16:creationId xmlns:a16="http://schemas.microsoft.com/office/drawing/2014/main" id="{998EFB1D-5C22-26E3-0939-FCEB9C5943D0}"/>
                </a:ext>
              </a:extLst>
            </p:cNvPr>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grpSp>
        <p:nvGrpSpPr>
          <p:cNvPr id="430" name="Google Shape;430;p19">
            <a:extLst>
              <a:ext uri="{FF2B5EF4-FFF2-40B4-BE49-F238E27FC236}">
                <a16:creationId xmlns:a16="http://schemas.microsoft.com/office/drawing/2014/main" id="{917B7D04-6361-25B8-D85F-9AF2CD07AA17}"/>
              </a:ext>
            </a:extLst>
          </p:cNvPr>
          <p:cNvGrpSpPr/>
          <p:nvPr/>
        </p:nvGrpSpPr>
        <p:grpSpPr>
          <a:xfrm>
            <a:off x="8981289" y="3864395"/>
            <a:ext cx="2309145" cy="600000"/>
            <a:chOff x="6735966" y="2898296"/>
            <a:chExt cx="1731859" cy="450000"/>
          </a:xfrm>
        </p:grpSpPr>
        <p:cxnSp>
          <p:nvCxnSpPr>
            <p:cNvPr id="431" name="Google Shape;431;p19">
              <a:extLst>
                <a:ext uri="{FF2B5EF4-FFF2-40B4-BE49-F238E27FC236}">
                  <a16:creationId xmlns:a16="http://schemas.microsoft.com/office/drawing/2014/main" id="{6144C05A-0DFB-BFBB-4DAB-C574FA2107DD}"/>
                </a:ext>
              </a:extLst>
            </p:cNvPr>
            <p:cNvCxnSpPr>
              <a:stCxn id="432" idx="3"/>
              <a:endCxn id="433" idx="1"/>
            </p:cNvCxnSpPr>
            <p:nvPr/>
          </p:nvCxnSpPr>
          <p:spPr>
            <a:xfrm>
              <a:off x="6735966" y="3114896"/>
              <a:ext cx="618600" cy="8400"/>
            </a:xfrm>
            <a:prstGeom prst="straightConnector1">
              <a:avLst/>
            </a:prstGeom>
            <a:noFill/>
            <a:ln w="9525" cap="flat" cmpd="sng">
              <a:solidFill>
                <a:schemeClr val="dk2"/>
              </a:solidFill>
              <a:prstDash val="solid"/>
              <a:round/>
              <a:headEnd type="none" w="sm" len="sm"/>
              <a:tailEnd type="triangle" w="med" len="med"/>
            </a:ln>
          </p:spPr>
        </p:cxnSp>
        <p:sp>
          <p:nvSpPr>
            <p:cNvPr id="433" name="Google Shape;433;p19">
              <a:extLst>
                <a:ext uri="{FF2B5EF4-FFF2-40B4-BE49-F238E27FC236}">
                  <a16:creationId xmlns:a16="http://schemas.microsoft.com/office/drawing/2014/main" id="{33854161-61B6-9C88-4B4A-D8FC385ACFFB}"/>
                </a:ext>
              </a:extLst>
            </p:cNvPr>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Functional analysis</a:t>
              </a:r>
              <a:endParaRPr sz="1467">
                <a:solidFill>
                  <a:srgbClr val="FFFFFF"/>
                </a:solidFill>
                <a:latin typeface="Arial"/>
                <a:ea typeface="Arial"/>
                <a:cs typeface="Arial"/>
                <a:sym typeface="Arial"/>
              </a:endParaRPr>
            </a:p>
          </p:txBody>
        </p:sp>
        <p:sp>
          <p:nvSpPr>
            <p:cNvPr id="434" name="Google Shape;434;p19">
              <a:extLst>
                <a:ext uri="{FF2B5EF4-FFF2-40B4-BE49-F238E27FC236}">
                  <a16:creationId xmlns:a16="http://schemas.microsoft.com/office/drawing/2014/main" id="{609FC391-EA50-BA98-654F-0ED0233BEBE3}"/>
                </a:ext>
              </a:extLst>
            </p:cNvPr>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35" name="Google Shape;435;p19">
            <a:extLst>
              <a:ext uri="{FF2B5EF4-FFF2-40B4-BE49-F238E27FC236}">
                <a16:creationId xmlns:a16="http://schemas.microsoft.com/office/drawing/2014/main" id="{29452D23-BE7E-A18E-185E-27C2357C2133}"/>
              </a:ext>
            </a:extLst>
          </p:cNvPr>
          <p:cNvGrpSpPr/>
          <p:nvPr/>
        </p:nvGrpSpPr>
        <p:grpSpPr>
          <a:xfrm>
            <a:off x="3561234" y="4453200"/>
            <a:ext cx="6987116" cy="890867"/>
            <a:chOff x="2670925" y="3339900"/>
            <a:chExt cx="5240338" cy="668150"/>
          </a:xfrm>
        </p:grpSpPr>
        <p:sp>
          <p:nvSpPr>
            <p:cNvPr id="436" name="Google Shape;436;p19">
              <a:extLst>
                <a:ext uri="{FF2B5EF4-FFF2-40B4-BE49-F238E27FC236}">
                  <a16:creationId xmlns:a16="http://schemas.microsoft.com/office/drawing/2014/main" id="{ACB4C5BA-B5EF-E16C-3905-8EB7E6897EFA}"/>
                </a:ext>
              </a:extLst>
            </p:cNvPr>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Alignment free quantification</a:t>
              </a:r>
              <a:endParaRPr sz="1467">
                <a:solidFill>
                  <a:srgbClr val="FFFFFF"/>
                </a:solidFill>
                <a:latin typeface="Arial"/>
                <a:ea typeface="Arial"/>
                <a:cs typeface="Arial"/>
                <a:sym typeface="Arial"/>
              </a:endParaRPr>
            </a:p>
          </p:txBody>
        </p:sp>
        <p:cxnSp>
          <p:nvCxnSpPr>
            <p:cNvPr id="437" name="Google Shape;437;p19">
              <a:extLst>
                <a:ext uri="{FF2B5EF4-FFF2-40B4-BE49-F238E27FC236}">
                  <a16:creationId xmlns:a16="http://schemas.microsoft.com/office/drawing/2014/main" id="{AC7451B6-1BC4-487E-44A0-9625BE127114}"/>
                </a:ext>
              </a:extLst>
            </p:cNvPr>
            <p:cNvCxnSpPr>
              <a:stCxn id="426" idx="2"/>
              <a:endCxn id="436" idx="1"/>
            </p:cNvCxnSpPr>
            <p:nvPr/>
          </p:nvCxnSpPr>
          <p:spPr>
            <a:xfrm rot="-5400000" flipH="1">
              <a:off x="3199674" y="2811150"/>
              <a:ext cx="492900" cy="1550400"/>
            </a:xfrm>
            <a:prstGeom prst="bentConnector2">
              <a:avLst/>
            </a:prstGeom>
            <a:noFill/>
            <a:ln w="9525" cap="flat" cmpd="sng">
              <a:solidFill>
                <a:schemeClr val="dk2"/>
              </a:solidFill>
              <a:prstDash val="solid"/>
              <a:round/>
              <a:headEnd type="none" w="sm" len="sm"/>
              <a:tailEnd type="triangle" w="med" len="med"/>
            </a:ln>
          </p:spPr>
        </p:cxnSp>
        <p:cxnSp>
          <p:nvCxnSpPr>
            <p:cNvPr id="438" name="Google Shape;438;p19">
              <a:extLst>
                <a:ext uri="{FF2B5EF4-FFF2-40B4-BE49-F238E27FC236}">
                  <a16:creationId xmlns:a16="http://schemas.microsoft.com/office/drawing/2014/main" id="{E1AA836A-1CBC-3DDB-5E53-8B829C471A94}"/>
                </a:ext>
              </a:extLst>
            </p:cNvPr>
            <p:cNvCxnSpPr>
              <a:stCxn id="436" idx="3"/>
              <a:endCxn id="433"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sm" len="sm"/>
              <a:tailEnd type="triangle" w="med" len="med"/>
            </a:ln>
          </p:spPr>
        </p:cxnSp>
        <p:sp>
          <p:nvSpPr>
            <p:cNvPr id="439" name="Google Shape;439;p19">
              <a:extLst>
                <a:ext uri="{FF2B5EF4-FFF2-40B4-BE49-F238E27FC236}">
                  <a16:creationId xmlns:a16="http://schemas.microsoft.com/office/drawing/2014/main" id="{F3C1B6D4-5EED-5207-851D-3F2C1DAF073D}"/>
                </a:ext>
              </a:extLst>
            </p:cNvPr>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lang="en-US" b="1" err="1">
                <a:solidFill>
                  <a:schemeClr val="dk1"/>
                </a:solidFill>
                <a:latin typeface="Arial"/>
                <a:ea typeface="Arial"/>
                <a:cs typeface="Arial"/>
              </a:endParaRPr>
            </a:p>
          </p:txBody>
        </p:sp>
        <p:sp>
          <p:nvSpPr>
            <p:cNvPr id="440" name="Google Shape;440;p19">
              <a:extLst>
                <a:ext uri="{FF2B5EF4-FFF2-40B4-BE49-F238E27FC236}">
                  <a16:creationId xmlns:a16="http://schemas.microsoft.com/office/drawing/2014/main" id="{BAA1755C-F927-A45C-F131-8FF6F2AE51A1}"/>
                </a:ext>
              </a:extLst>
            </p:cNvPr>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41" name="Google Shape;441;p19">
            <a:extLst>
              <a:ext uri="{FF2B5EF4-FFF2-40B4-BE49-F238E27FC236}">
                <a16:creationId xmlns:a16="http://schemas.microsoft.com/office/drawing/2014/main" id="{F34B4D60-FCA1-67E9-F4C2-40DD5E061AAE}"/>
              </a:ext>
            </a:extLst>
          </p:cNvPr>
          <p:cNvGrpSpPr/>
          <p:nvPr/>
        </p:nvGrpSpPr>
        <p:grpSpPr>
          <a:xfrm>
            <a:off x="6198568" y="2778467"/>
            <a:ext cx="2782721" cy="1674728"/>
            <a:chOff x="4648925" y="2083850"/>
            <a:chExt cx="2087041" cy="1256046"/>
          </a:xfrm>
        </p:grpSpPr>
        <p:sp>
          <p:nvSpPr>
            <p:cNvPr id="432" name="Google Shape;432;p19">
              <a:extLst>
                <a:ext uri="{FF2B5EF4-FFF2-40B4-BE49-F238E27FC236}">
                  <a16:creationId xmlns:a16="http://schemas.microsoft.com/office/drawing/2014/main" id="{240E0457-3925-E62B-AE24-6C31F3F23526}"/>
                </a:ext>
              </a:extLst>
            </p:cNvPr>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quantification</a:t>
              </a:r>
              <a:endParaRPr sz="1467">
                <a:solidFill>
                  <a:srgbClr val="FFFFFF"/>
                </a:solidFill>
                <a:latin typeface="Arial"/>
                <a:ea typeface="Arial"/>
                <a:cs typeface="Arial"/>
                <a:sym typeface="Arial"/>
              </a:endParaRPr>
            </a:p>
          </p:txBody>
        </p:sp>
        <p:cxnSp>
          <p:nvCxnSpPr>
            <p:cNvPr id="442" name="Google Shape;442;p19">
              <a:extLst>
                <a:ext uri="{FF2B5EF4-FFF2-40B4-BE49-F238E27FC236}">
                  <a16:creationId xmlns:a16="http://schemas.microsoft.com/office/drawing/2014/main" id="{A1024AB0-E914-8446-1CF2-6B27887FE6B0}"/>
                </a:ext>
              </a:extLst>
            </p:cNvPr>
            <p:cNvCxnSpPr>
              <a:stCxn id="443" idx="3"/>
              <a:endCxn id="432" idx="1"/>
            </p:cNvCxnSpPr>
            <p:nvPr/>
          </p:nvCxnSpPr>
          <p:spPr>
            <a:xfrm>
              <a:off x="5004136" y="3109176"/>
              <a:ext cx="618530" cy="5720"/>
            </a:xfrm>
            <a:prstGeom prst="straightConnector1">
              <a:avLst/>
            </a:prstGeom>
            <a:noFill/>
            <a:ln w="9525" cap="flat" cmpd="sng">
              <a:solidFill>
                <a:schemeClr val="dk2"/>
              </a:solidFill>
              <a:prstDash val="solid"/>
              <a:round/>
              <a:headEnd type="none" w="sm" len="sm"/>
              <a:tailEnd type="triangle" w="med" len="med"/>
            </a:ln>
          </p:spPr>
        </p:cxnSp>
        <p:sp>
          <p:nvSpPr>
            <p:cNvPr id="444" name="Google Shape;444;p19">
              <a:extLst>
                <a:ext uri="{FF2B5EF4-FFF2-40B4-BE49-F238E27FC236}">
                  <a16:creationId xmlns:a16="http://schemas.microsoft.com/office/drawing/2014/main" id="{B4C952F5-54B8-A4A0-B12A-16A1549B7A73}"/>
                </a:ext>
              </a:extLst>
            </p:cNvPr>
            <p:cNvSpPr/>
            <p:nvPr/>
          </p:nvSpPr>
          <p:spPr>
            <a:xfrm>
              <a:off x="4924061" y="2898300"/>
              <a:ext cx="765589"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sam</a:t>
              </a:r>
              <a:r>
                <a:rPr lang="en-US" b="1" dirty="0">
                  <a:solidFill>
                    <a:schemeClr val="dk1"/>
                  </a:solidFill>
                  <a:highlight>
                    <a:srgbClr val="CCCCCC"/>
                  </a:highlight>
                  <a:latin typeface="Arial"/>
                  <a:ea typeface="Arial"/>
                  <a:cs typeface="Arial"/>
                  <a:sym typeface="Arial"/>
                </a:rPr>
                <a:t>/bam</a:t>
              </a:r>
              <a:endParaRPr lang="en-US" b="1" dirty="0">
                <a:solidFill>
                  <a:schemeClr val="dk1"/>
                </a:solidFill>
                <a:highlight>
                  <a:srgbClr val="CCCCCC"/>
                </a:highlight>
                <a:latin typeface="Arial"/>
                <a:ea typeface="Arial"/>
                <a:cs typeface="Arial"/>
              </a:endParaRPr>
            </a:p>
          </p:txBody>
        </p:sp>
        <p:cxnSp>
          <p:nvCxnSpPr>
            <p:cNvPr id="445" name="Google Shape;445;p19">
              <a:extLst>
                <a:ext uri="{FF2B5EF4-FFF2-40B4-BE49-F238E27FC236}">
                  <a16:creationId xmlns:a16="http://schemas.microsoft.com/office/drawing/2014/main" id="{C94F2702-2DC6-69F1-D7BF-5ADEA68A85C4}"/>
                </a:ext>
              </a:extLst>
            </p:cNvPr>
            <p:cNvCxnSpPr>
              <a:stCxn id="444" idx="0"/>
            </p:cNvCxnSpPr>
            <p:nvPr/>
          </p:nvCxnSpPr>
          <p:spPr>
            <a:xfrm flipV="1">
              <a:off x="5306856" y="2458200"/>
              <a:ext cx="6569" cy="440100"/>
            </a:xfrm>
            <a:prstGeom prst="straightConnector1">
              <a:avLst/>
            </a:prstGeom>
            <a:noFill/>
            <a:ln w="9525" cap="flat" cmpd="sng">
              <a:solidFill>
                <a:schemeClr val="dk2"/>
              </a:solidFill>
              <a:prstDash val="dot"/>
              <a:round/>
              <a:headEnd type="none" w="sm" len="sm"/>
              <a:tailEnd type="triangle" w="med" len="med"/>
            </a:ln>
          </p:spPr>
        </p:cxnSp>
        <p:sp>
          <p:nvSpPr>
            <p:cNvPr id="446" name="Google Shape;446;p19">
              <a:extLst>
                <a:ext uri="{FF2B5EF4-FFF2-40B4-BE49-F238E27FC236}">
                  <a16:creationId xmlns:a16="http://schemas.microsoft.com/office/drawing/2014/main" id="{83B75B86-CA2E-2A44-1A42-4EC92D8FFF99}"/>
                </a:ext>
              </a:extLst>
            </p:cNvPr>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grpSp>
      <p:sp>
        <p:nvSpPr>
          <p:cNvPr id="443" name="Google Shape;443;p19">
            <a:extLst>
              <a:ext uri="{FF2B5EF4-FFF2-40B4-BE49-F238E27FC236}">
                <a16:creationId xmlns:a16="http://schemas.microsoft.com/office/drawing/2014/main" id="{39277BEB-6DF7-C4B1-0E5C-0F18280317E3}"/>
              </a:ext>
            </a:extLst>
          </p:cNvPr>
          <p:cNvSpPr/>
          <p:nvPr/>
        </p:nvSpPr>
        <p:spPr>
          <a:xfrm>
            <a:off x="5187782" y="3847232"/>
            <a:ext cx="1484400" cy="596671"/>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mapping</a:t>
            </a:r>
            <a:endParaRPr sz="1467">
              <a:solidFill>
                <a:srgbClr val="FFFFFF"/>
              </a:solidFill>
              <a:latin typeface="Arial"/>
              <a:ea typeface="Arial"/>
              <a:cs typeface="Arial"/>
              <a:sym typeface="Arial"/>
            </a:endParaRPr>
          </a:p>
        </p:txBody>
      </p:sp>
      <p:cxnSp>
        <p:nvCxnSpPr>
          <p:cNvPr id="448" name="Google Shape;448;p19">
            <a:extLst>
              <a:ext uri="{FF2B5EF4-FFF2-40B4-BE49-F238E27FC236}">
                <a16:creationId xmlns:a16="http://schemas.microsoft.com/office/drawing/2014/main" id="{FB965FBF-758B-2C3A-10BB-49B773C0A816}"/>
              </a:ext>
            </a:extLst>
          </p:cNvPr>
          <p:cNvCxnSpPr>
            <a:stCxn id="426" idx="3"/>
            <a:endCxn id="443" idx="1"/>
          </p:cNvCxnSpPr>
          <p:nvPr/>
        </p:nvCxnSpPr>
        <p:spPr>
          <a:xfrm>
            <a:off x="4363033" y="4145573"/>
            <a:ext cx="824800" cy="0"/>
          </a:xfrm>
          <a:prstGeom prst="straightConnector1">
            <a:avLst/>
          </a:prstGeom>
          <a:noFill/>
          <a:ln w="9525" cap="flat" cmpd="sng">
            <a:solidFill>
              <a:schemeClr val="dk2"/>
            </a:solidFill>
            <a:prstDash val="solid"/>
            <a:round/>
            <a:headEnd type="none" w="sm" len="sm"/>
            <a:tailEnd type="triangle" w="med" len="med"/>
          </a:ln>
        </p:spPr>
      </p:cxnSp>
      <p:sp>
        <p:nvSpPr>
          <p:cNvPr id="449" name="Google Shape;449;p19">
            <a:extLst>
              <a:ext uri="{FF2B5EF4-FFF2-40B4-BE49-F238E27FC236}">
                <a16:creationId xmlns:a16="http://schemas.microsoft.com/office/drawing/2014/main" id="{94F82549-BDD0-E186-CACF-D5E2CBC3B9F4}"/>
              </a:ext>
            </a:extLst>
          </p:cNvPr>
          <p:cNvSpPr/>
          <p:nvPr/>
        </p:nvSpPr>
        <p:spPr>
          <a:xfrm>
            <a:off x="4393201" y="3858375"/>
            <a:ext cx="764400" cy="287198"/>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latin typeface="Arial"/>
              <a:ea typeface="Arial"/>
              <a:cs typeface="Arial"/>
              <a:sym typeface="Arial"/>
            </a:endParaRPr>
          </a:p>
        </p:txBody>
      </p:sp>
      <p:cxnSp>
        <p:nvCxnSpPr>
          <p:cNvPr id="450" name="Google Shape;450;p19">
            <a:extLst>
              <a:ext uri="{FF2B5EF4-FFF2-40B4-BE49-F238E27FC236}">
                <a16:creationId xmlns:a16="http://schemas.microsoft.com/office/drawing/2014/main" id="{ADAF064C-E758-3763-8B96-0E29D1181502}"/>
              </a:ext>
            </a:extLst>
          </p:cNvPr>
          <p:cNvCxnSpPr/>
          <p:nvPr/>
        </p:nvCxnSpPr>
        <p:spPr>
          <a:xfrm rot="10800000">
            <a:off x="4775433" y="3274831"/>
            <a:ext cx="0" cy="583544"/>
          </a:xfrm>
          <a:prstGeom prst="straightConnector1">
            <a:avLst/>
          </a:prstGeom>
          <a:noFill/>
          <a:ln w="9525" cap="flat" cmpd="sng">
            <a:solidFill>
              <a:schemeClr val="dk2"/>
            </a:solidFill>
            <a:prstDash val="dot"/>
            <a:round/>
            <a:headEnd type="none" w="sm" len="sm"/>
            <a:tailEnd type="triangle" w="med" len="med"/>
          </a:ln>
        </p:spPr>
      </p:cxnSp>
      <p:sp>
        <p:nvSpPr>
          <p:cNvPr id="451" name="Google Shape;451;p19">
            <a:extLst>
              <a:ext uri="{FF2B5EF4-FFF2-40B4-BE49-F238E27FC236}">
                <a16:creationId xmlns:a16="http://schemas.microsoft.com/office/drawing/2014/main" id="{8CAF16B3-5E62-C9FD-3F53-8EA9E806065F}"/>
              </a:ext>
            </a:extLst>
          </p:cNvPr>
          <p:cNvSpPr/>
          <p:nvPr/>
        </p:nvSpPr>
        <p:spPr>
          <a:xfrm>
            <a:off x="3889434" y="2778467"/>
            <a:ext cx="1772000" cy="464608"/>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sp>
        <p:nvSpPr>
          <p:cNvPr id="452" name="Google Shape;452;p19">
            <a:extLst>
              <a:ext uri="{FF2B5EF4-FFF2-40B4-BE49-F238E27FC236}">
                <a16:creationId xmlns:a16="http://schemas.microsoft.com/office/drawing/2014/main" id="{1B9AAA75-6A48-2C8E-2192-EB57282CD4AF}"/>
              </a:ext>
            </a:extLst>
          </p:cNvPr>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chemeClr val="dk1"/>
                </a:solidFill>
                <a:latin typeface="Arial"/>
                <a:ea typeface="Arial"/>
                <a:cs typeface="Arial"/>
                <a:sym typeface="Arial"/>
              </a:rPr>
              <a:t>Raw reads</a:t>
            </a:r>
            <a:endParaRPr sz="1467">
              <a:solidFill>
                <a:schemeClr val="dk1"/>
              </a:solidFill>
              <a:latin typeface="Arial"/>
              <a:ea typeface="Arial"/>
              <a:cs typeface="Arial"/>
              <a:sym typeface="Arial"/>
            </a:endParaRPr>
          </a:p>
        </p:txBody>
      </p:sp>
      <p:grpSp>
        <p:nvGrpSpPr>
          <p:cNvPr id="453" name="Google Shape;453;p19">
            <a:extLst>
              <a:ext uri="{FF2B5EF4-FFF2-40B4-BE49-F238E27FC236}">
                <a16:creationId xmlns:a16="http://schemas.microsoft.com/office/drawing/2014/main" id="{7B6A0F5C-084D-ED39-B297-6A09AB087F83}"/>
              </a:ext>
            </a:extLst>
          </p:cNvPr>
          <p:cNvGrpSpPr/>
          <p:nvPr/>
        </p:nvGrpSpPr>
        <p:grpSpPr>
          <a:xfrm>
            <a:off x="450300" y="3175261"/>
            <a:ext cx="1506600" cy="1277934"/>
            <a:chOff x="337725" y="2381445"/>
            <a:chExt cx="1129950" cy="958451"/>
          </a:xfrm>
        </p:grpSpPr>
        <p:sp>
          <p:nvSpPr>
            <p:cNvPr id="428" name="Google Shape;428;p19">
              <a:extLst>
                <a:ext uri="{FF2B5EF4-FFF2-40B4-BE49-F238E27FC236}">
                  <a16:creationId xmlns:a16="http://schemas.microsoft.com/office/drawing/2014/main" id="{CF89EACD-EF59-EDED-6BC2-45313E9EFA02}"/>
                </a:ext>
              </a:extLst>
            </p:cNvPr>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Adapter removal</a:t>
              </a:r>
              <a:endParaRPr sz="1467">
                <a:solidFill>
                  <a:srgbClr val="FFFFFF"/>
                </a:solidFill>
                <a:latin typeface="Arial"/>
                <a:ea typeface="Arial"/>
                <a:cs typeface="Arial"/>
                <a:sym typeface="Arial"/>
              </a:endParaRPr>
            </a:p>
          </p:txBody>
        </p:sp>
        <p:cxnSp>
          <p:nvCxnSpPr>
            <p:cNvPr id="454" name="Google Shape;454;p19">
              <a:extLst>
                <a:ext uri="{FF2B5EF4-FFF2-40B4-BE49-F238E27FC236}">
                  <a16:creationId xmlns:a16="http://schemas.microsoft.com/office/drawing/2014/main" id="{72CEDE12-DABD-31FB-E481-6697249B35C1}"/>
                </a:ext>
              </a:extLst>
            </p:cNvPr>
            <p:cNvCxnSpPr>
              <a:stCxn id="452" idx="2"/>
              <a:endCxn id="428" idx="0"/>
            </p:cNvCxnSpPr>
            <p:nvPr/>
          </p:nvCxnSpPr>
          <p:spPr>
            <a:xfrm>
              <a:off x="894375" y="2381445"/>
              <a:ext cx="0" cy="508500"/>
            </a:xfrm>
            <a:prstGeom prst="straightConnector1">
              <a:avLst/>
            </a:prstGeom>
            <a:noFill/>
            <a:ln w="9525" cap="flat" cmpd="sng">
              <a:solidFill>
                <a:schemeClr val="dk2"/>
              </a:solidFill>
              <a:prstDash val="solid"/>
              <a:round/>
              <a:headEnd type="none" w="sm" len="sm"/>
              <a:tailEnd type="triangle" w="med" len="med"/>
            </a:ln>
          </p:spPr>
        </p:cxnSp>
        <p:sp>
          <p:nvSpPr>
            <p:cNvPr id="455" name="Google Shape;455;p19">
              <a:extLst>
                <a:ext uri="{FF2B5EF4-FFF2-40B4-BE49-F238E27FC236}">
                  <a16:creationId xmlns:a16="http://schemas.microsoft.com/office/drawing/2014/main" id="{E6AEBA4B-A3F7-FEBF-2885-8A3858A98520}"/>
                </a:ext>
              </a:extLst>
            </p:cNvPr>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sp>
        <p:nvSpPr>
          <p:cNvPr id="456" name="Google Shape;456;p19">
            <a:extLst>
              <a:ext uri="{FF2B5EF4-FFF2-40B4-BE49-F238E27FC236}">
                <a16:creationId xmlns:a16="http://schemas.microsoft.com/office/drawing/2014/main" id="{4952D1A6-3EBA-7F05-4488-2B94BD86FC0D}"/>
              </a:ext>
            </a:extLst>
          </p:cNvPr>
          <p:cNvSpPr/>
          <p:nvPr/>
        </p:nvSpPr>
        <p:spPr>
          <a:xfrm>
            <a:off x="9796795" y="3813861"/>
            <a:ext cx="1533753" cy="673588"/>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7" name="Google Shape;457;p19">
            <a:extLst>
              <a:ext uri="{FF2B5EF4-FFF2-40B4-BE49-F238E27FC236}">
                <a16:creationId xmlns:a16="http://schemas.microsoft.com/office/drawing/2014/main" id="{503B641E-820A-A930-F99F-47D584072C8E}"/>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r>
              <a:rPr lang="en-US" sz="1200">
                <a:solidFill>
                  <a:srgbClr val="757070"/>
                </a:solidFill>
                <a:latin typeface="Calibri"/>
                <a:ea typeface="Calibri"/>
                <a:cs typeface="Calibri"/>
                <a:sym typeface="Calibri"/>
              </a:rPr>
              <a:t>BNFO 262 Winter 2026​</a:t>
            </a:r>
            <a:endParaRPr/>
          </a:p>
        </p:txBody>
      </p:sp>
      <p:cxnSp>
        <p:nvCxnSpPr>
          <p:cNvPr id="3" name="Google Shape;450;p19">
            <a:extLst>
              <a:ext uri="{FF2B5EF4-FFF2-40B4-BE49-F238E27FC236}">
                <a16:creationId xmlns:a16="http://schemas.microsoft.com/office/drawing/2014/main" id="{99362B6B-487F-B63C-6FEC-9FA845C7A634}"/>
              </a:ext>
            </a:extLst>
          </p:cNvPr>
          <p:cNvCxnSpPr/>
          <p:nvPr/>
        </p:nvCxnSpPr>
        <p:spPr>
          <a:xfrm flipV="1">
            <a:off x="2224889" y="3013056"/>
            <a:ext cx="1552754" cy="11707"/>
          </a:xfrm>
          <a:prstGeom prst="straightConnector1">
            <a:avLst/>
          </a:prstGeom>
          <a:noFill/>
          <a:ln w="9525" cap="flat" cmpd="sng">
            <a:solidFill>
              <a:schemeClr val="dk2"/>
            </a:solidFill>
            <a:prstDash val="dot"/>
            <a:round/>
            <a:headEnd type="none" w="sm" len="sm"/>
            <a:tailEnd type="triangle" w="med" len="med"/>
          </a:ln>
        </p:spPr>
      </p:cxnSp>
      <p:graphicFrame>
        <p:nvGraphicFramePr>
          <p:cNvPr id="2" name="Diagram 1">
            <a:extLst>
              <a:ext uri="{FF2B5EF4-FFF2-40B4-BE49-F238E27FC236}">
                <a16:creationId xmlns:a16="http://schemas.microsoft.com/office/drawing/2014/main" id="{75BEF91F-E78A-27FC-E865-244DEB90EA19}"/>
              </a:ext>
            </a:extLst>
          </p:cNvPr>
          <p:cNvGraphicFramePr/>
          <p:nvPr/>
        </p:nvGraphicFramePr>
        <p:xfrm>
          <a:off x="3888154" y="-226646"/>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456;p19">
            <a:extLst>
              <a:ext uri="{FF2B5EF4-FFF2-40B4-BE49-F238E27FC236}">
                <a16:creationId xmlns:a16="http://schemas.microsoft.com/office/drawing/2014/main" id="{2D033202-36BB-C5D1-D6CB-612A47470AE9}"/>
              </a:ext>
            </a:extLst>
          </p:cNvPr>
          <p:cNvSpPr/>
          <p:nvPr/>
        </p:nvSpPr>
        <p:spPr>
          <a:xfrm>
            <a:off x="6859174" y="1181020"/>
            <a:ext cx="1603822" cy="84876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extLst>
      <p:ext uri="{BB962C8B-B14F-4D97-AF65-F5344CB8AC3E}">
        <p14:creationId xmlns:p14="http://schemas.microsoft.com/office/powerpoint/2010/main" val="4695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p:nvPr/>
        </p:nvSpPr>
        <p:spPr>
          <a:xfrm>
            <a:off x="2800992" y="1430271"/>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b="0" i="0" u="none" strike="noStrike" cap="none">
                <a:solidFill>
                  <a:srgbClr val="FFFFFF"/>
                </a:solidFill>
                <a:latin typeface="Lato"/>
                <a:ea typeface="Lato"/>
                <a:cs typeface="Lato"/>
                <a:sym typeface="Lato"/>
              </a:rPr>
              <a:t>RNA extraction</a:t>
            </a:r>
            <a:endParaRPr sz="1467" b="0" i="0" u="none" strike="noStrike" cap="none">
              <a:solidFill>
                <a:srgbClr val="FFFFFF"/>
              </a:solidFill>
              <a:latin typeface="Lato"/>
              <a:ea typeface="Lato"/>
              <a:cs typeface="Lato"/>
              <a:sym typeface="Lato"/>
            </a:endParaRPr>
          </a:p>
        </p:txBody>
      </p:sp>
      <p:pic>
        <p:nvPicPr>
          <p:cNvPr id="159" name="Google Shape;159;p5"/>
          <p:cNvPicPr preferRelativeResize="0"/>
          <p:nvPr/>
        </p:nvPicPr>
        <p:blipFill rotWithShape="1">
          <a:blip r:embed="rId3">
            <a:alphaModFix/>
          </a:blip>
          <a:srcRect/>
          <a:stretch/>
        </p:blipFill>
        <p:spPr>
          <a:xfrm>
            <a:off x="2057400" y="2102346"/>
            <a:ext cx="2637076" cy="2217206"/>
          </a:xfrm>
          <a:prstGeom prst="rect">
            <a:avLst/>
          </a:prstGeom>
          <a:noFill/>
          <a:ln>
            <a:noFill/>
          </a:ln>
        </p:spPr>
      </p:pic>
      <p:sp>
        <p:nvSpPr>
          <p:cNvPr id="160" name="Google Shape;160;p5"/>
          <p:cNvSpPr txBox="1"/>
          <p:nvPr/>
        </p:nvSpPr>
        <p:spPr>
          <a:xfrm>
            <a:off x="435478" y="4530675"/>
            <a:ext cx="5119181" cy="763588"/>
          </a:xfrm>
          <a:prstGeom prst="rect">
            <a:avLst/>
          </a:prstGeom>
          <a:noFill/>
          <a:ln>
            <a:noFill/>
          </a:ln>
        </p:spPr>
        <p:txBody>
          <a:bodyPr spcFirstLastPara="1" wrap="square" lIns="121900" tIns="121900" rIns="121900" bIns="121900" anchor="t" anchorCtr="0">
            <a:noAutofit/>
          </a:bodyPr>
          <a:lstStyle/>
          <a:p>
            <a:pPr marL="608965" marR="0" lvl="0" indent="-422910" algn="l" rtl="0">
              <a:lnSpc>
                <a:spcPct val="115000"/>
              </a:lnSpc>
              <a:spcBef>
                <a:spcPts val="0"/>
              </a:spcBef>
              <a:spcAft>
                <a:spcPts val="0"/>
              </a:spcAft>
              <a:buClr>
                <a:schemeClr val="dk1"/>
              </a:buClr>
              <a:buSzPts val="1400"/>
              <a:buFont typeface="Arial"/>
              <a:buChar char="•"/>
            </a:pPr>
            <a:r>
              <a:rPr lang="en-US" sz="2400" b="0" i="0" u="none" strike="noStrike" cap="none" dirty="0">
                <a:solidFill>
                  <a:schemeClr val="dk1"/>
                </a:solidFill>
                <a:latin typeface="Helvetica Neue"/>
                <a:ea typeface="Helvetica Neue"/>
                <a:cs typeface="Helvetica Neue"/>
                <a:sym typeface="Helvetica Neue"/>
              </a:rPr>
              <a:t>Replicates: Biological/technical</a:t>
            </a:r>
            <a:endParaRPr lang="en-US" sz="2400" b="0" i="0" u="none" strike="noStrike" cap="none" dirty="0">
              <a:solidFill>
                <a:schemeClr val="dk1"/>
              </a:solidFill>
              <a:latin typeface="Helvetica Neue"/>
              <a:ea typeface="Helvetica Neue"/>
              <a:cs typeface="Helvetica Neue"/>
            </a:endParaRPr>
          </a:p>
        </p:txBody>
      </p:sp>
      <p:pic>
        <p:nvPicPr>
          <p:cNvPr id="161" name="Google Shape;161;p5"/>
          <p:cNvPicPr preferRelativeResize="0"/>
          <p:nvPr/>
        </p:nvPicPr>
        <p:blipFill rotWithShape="1">
          <a:blip r:embed="rId4">
            <a:alphaModFix/>
          </a:blip>
          <a:srcRect/>
          <a:stretch/>
        </p:blipFill>
        <p:spPr>
          <a:xfrm>
            <a:off x="6235148" y="1653706"/>
            <a:ext cx="5119181" cy="2702235"/>
          </a:xfrm>
          <a:prstGeom prst="rect">
            <a:avLst/>
          </a:prstGeom>
          <a:noFill/>
          <a:ln>
            <a:noFill/>
          </a:ln>
        </p:spPr>
      </p:pic>
      <p:sp>
        <p:nvSpPr>
          <p:cNvPr id="162" name="Google Shape;162;p5"/>
          <p:cNvSpPr txBox="1">
            <a:spLocks noGrp="1"/>
          </p:cNvSpPr>
          <p:nvPr>
            <p:ph type="title"/>
          </p:nvPr>
        </p:nvSpPr>
        <p:spPr>
          <a:xfrm>
            <a:off x="415925" y="288925"/>
            <a:ext cx="11360150" cy="7635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latin typeface="Arial"/>
                <a:ea typeface="Arial"/>
                <a:cs typeface="Arial"/>
                <a:sym typeface="Arial"/>
              </a:rPr>
              <a:t>Why Normalize Reads?</a:t>
            </a:r>
            <a:endParaRPr>
              <a:latin typeface="Arial"/>
              <a:ea typeface="Arial"/>
              <a:cs typeface="Arial"/>
              <a:sym typeface="Arial"/>
            </a:endParaRPr>
          </a:p>
        </p:txBody>
      </p:sp>
      <p:sp>
        <p:nvSpPr>
          <p:cNvPr id="163" name="Google Shape;163;p5"/>
          <p:cNvSpPr txBox="1"/>
          <p:nvPr/>
        </p:nvSpPr>
        <p:spPr>
          <a:xfrm>
            <a:off x="6096000" y="4530675"/>
            <a:ext cx="5119181" cy="763588"/>
          </a:xfrm>
          <a:prstGeom prst="rect">
            <a:avLst/>
          </a:prstGeom>
          <a:noFill/>
          <a:ln>
            <a:noFill/>
          </a:ln>
        </p:spPr>
        <p:txBody>
          <a:bodyPr spcFirstLastPara="1" wrap="square" lIns="121900" tIns="121900" rIns="121900" bIns="121900" anchor="t" anchorCtr="0">
            <a:noAutofit/>
          </a:bodyPr>
          <a:lstStyle/>
          <a:p>
            <a:pPr marL="608965" marR="0" lvl="0" indent="-422910" algn="l" rtl="0">
              <a:lnSpc>
                <a:spcPct val="115000"/>
              </a:lnSpc>
              <a:spcBef>
                <a:spcPts val="0"/>
              </a:spcBef>
              <a:spcAft>
                <a:spcPts val="0"/>
              </a:spcAft>
              <a:buClr>
                <a:schemeClr val="dk1"/>
              </a:buClr>
              <a:buSzPts val="1400"/>
              <a:buFont typeface="Arial"/>
              <a:buChar char="•"/>
            </a:pPr>
            <a:r>
              <a:rPr lang="en-US" sz="2400" b="0" i="0" u="none" strike="noStrike" cap="none" dirty="0">
                <a:solidFill>
                  <a:schemeClr val="dk1"/>
                </a:solidFill>
                <a:latin typeface="Helvetica Neue"/>
                <a:ea typeface="Helvetica Neue"/>
                <a:cs typeface="Helvetica Neue"/>
                <a:sym typeface="Helvetica Neue"/>
              </a:rPr>
              <a:t>Read depth</a:t>
            </a:r>
            <a:endParaRPr lang="en-US" sz="2400" b="0" i="0" u="none" strike="noStrike" cap="none" dirty="0">
              <a:solidFill>
                <a:schemeClr val="dk1"/>
              </a:solidFill>
              <a:latin typeface="Helvetica Neue"/>
              <a:ea typeface="Helvetica Neue"/>
              <a:cs typeface="Helvetica Neue"/>
            </a:endParaRPr>
          </a:p>
        </p:txBody>
      </p:sp>
      <p:sp>
        <p:nvSpPr>
          <p:cNvPr id="7" name="Google Shape;95;p1">
            <a:extLst>
              <a:ext uri="{FF2B5EF4-FFF2-40B4-BE49-F238E27FC236}">
                <a16:creationId xmlns:a16="http://schemas.microsoft.com/office/drawing/2014/main" id="{8973C20A-9589-547B-9DC2-5BAB7537A417}"/>
              </a:ext>
            </a:extLst>
          </p:cNvPr>
          <p:cNvSpPr txBox="1">
            <a:spLocks/>
          </p:cNvSpPr>
          <p:nvPr/>
        </p:nvSpPr>
        <p:spPr>
          <a:xfrm>
            <a:off x="3864" y="6530703"/>
            <a:ext cx="2646250" cy="34199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g1dd6be16d8c_0_16"/>
          <p:cNvPicPr preferRelativeResize="0"/>
          <p:nvPr/>
        </p:nvPicPr>
        <p:blipFill rotWithShape="1">
          <a:blip r:embed="rId3">
            <a:alphaModFix/>
          </a:blip>
          <a:srcRect b="4806"/>
          <a:stretch/>
        </p:blipFill>
        <p:spPr>
          <a:xfrm>
            <a:off x="152400" y="152400"/>
            <a:ext cx="11583560" cy="6238240"/>
          </a:xfrm>
          <a:prstGeom prst="rect">
            <a:avLst/>
          </a:prstGeom>
          <a:noFill/>
          <a:ln>
            <a:noFill/>
          </a:ln>
        </p:spPr>
      </p:pic>
      <p:sp>
        <p:nvSpPr>
          <p:cNvPr id="6" name="Google Shape;95;p1">
            <a:extLst>
              <a:ext uri="{FF2B5EF4-FFF2-40B4-BE49-F238E27FC236}">
                <a16:creationId xmlns:a16="http://schemas.microsoft.com/office/drawing/2014/main" id="{47230A8D-6346-98AF-53D7-031471C1800F}"/>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7"/>
          <p:cNvSpPr txBox="1">
            <a:spLocks noGrp="1"/>
          </p:cNvSpPr>
          <p:nvPr>
            <p:ph type="title"/>
          </p:nvPr>
        </p:nvSpPr>
        <p:spPr>
          <a:xfrm>
            <a:off x="838200" y="365126"/>
            <a:ext cx="10515600" cy="9387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RPM/CPM</a:t>
            </a:r>
            <a:endParaRPr/>
          </a:p>
        </p:txBody>
      </p:sp>
      <p:sp>
        <p:nvSpPr>
          <p:cNvPr id="175" name="Google Shape;175;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solidFill>
                  <a:srgbClr val="FF0000"/>
                </a:solidFill>
                <a:latin typeface="Arial"/>
                <a:ea typeface="Arial"/>
                <a:cs typeface="Arial"/>
                <a:sym typeface="Arial"/>
              </a:rPr>
              <a:t>R</a:t>
            </a:r>
            <a:r>
              <a:rPr lang="en-US" dirty="0">
                <a:latin typeface="Arial"/>
                <a:ea typeface="Arial"/>
                <a:cs typeface="Arial"/>
                <a:sym typeface="Arial"/>
              </a:rPr>
              <a:t>eads </a:t>
            </a:r>
            <a:r>
              <a:rPr lang="en-US" dirty="0">
                <a:solidFill>
                  <a:srgbClr val="FF0000"/>
                </a:solidFill>
                <a:latin typeface="Arial"/>
                <a:ea typeface="Arial"/>
                <a:cs typeface="Arial"/>
                <a:sym typeface="Arial"/>
              </a:rPr>
              <a:t>p</a:t>
            </a:r>
            <a:r>
              <a:rPr lang="en-US" dirty="0">
                <a:latin typeface="Arial"/>
                <a:ea typeface="Arial"/>
                <a:cs typeface="Arial"/>
                <a:sym typeface="Arial"/>
              </a:rPr>
              <a:t>er </a:t>
            </a:r>
            <a:r>
              <a:rPr lang="en-US" dirty="0">
                <a:solidFill>
                  <a:srgbClr val="FF0000"/>
                </a:solidFill>
                <a:latin typeface="Arial"/>
                <a:ea typeface="Arial"/>
                <a:cs typeface="Arial"/>
                <a:sym typeface="Arial"/>
              </a:rPr>
              <a:t>m</a:t>
            </a:r>
            <a:r>
              <a:rPr lang="en-US" dirty="0">
                <a:latin typeface="Arial"/>
                <a:ea typeface="Arial"/>
                <a:cs typeface="Arial"/>
                <a:sym typeface="Arial"/>
              </a:rPr>
              <a:t>illion or </a:t>
            </a:r>
            <a:r>
              <a:rPr lang="en-US" dirty="0">
                <a:solidFill>
                  <a:srgbClr val="FF0000"/>
                </a:solidFill>
                <a:latin typeface="Arial"/>
                <a:ea typeface="Arial"/>
                <a:cs typeface="Arial"/>
                <a:sym typeface="Arial"/>
              </a:rPr>
              <a:t>C</a:t>
            </a:r>
            <a:r>
              <a:rPr lang="en-US" dirty="0">
                <a:latin typeface="Arial"/>
                <a:ea typeface="Arial"/>
                <a:cs typeface="Arial"/>
                <a:sym typeface="Arial"/>
              </a:rPr>
              <a:t>ounts </a:t>
            </a:r>
            <a:r>
              <a:rPr lang="en-US" dirty="0">
                <a:solidFill>
                  <a:srgbClr val="FF0000"/>
                </a:solidFill>
                <a:latin typeface="Arial"/>
                <a:ea typeface="Arial"/>
                <a:cs typeface="Arial"/>
                <a:sym typeface="Arial"/>
              </a:rPr>
              <a:t>p</a:t>
            </a:r>
            <a:r>
              <a:rPr lang="en-US" dirty="0">
                <a:latin typeface="Arial"/>
                <a:ea typeface="Arial"/>
                <a:cs typeface="Arial"/>
                <a:sym typeface="Arial"/>
              </a:rPr>
              <a:t>er </a:t>
            </a:r>
            <a:r>
              <a:rPr lang="en-US" dirty="0">
                <a:solidFill>
                  <a:srgbClr val="FF0000"/>
                </a:solidFill>
                <a:latin typeface="Arial"/>
                <a:ea typeface="Arial"/>
                <a:cs typeface="Arial"/>
                <a:sym typeface="Arial"/>
              </a:rPr>
              <a:t>m</a:t>
            </a:r>
            <a:r>
              <a:rPr lang="en-US" dirty="0">
                <a:latin typeface="Arial"/>
                <a:ea typeface="Arial"/>
                <a:cs typeface="Arial"/>
                <a:sym typeface="Arial"/>
              </a:rPr>
              <a:t>illion</a:t>
            </a:r>
            <a:endParaRPr dirty="0"/>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dirty="0">
                <a:latin typeface="Arial"/>
                <a:ea typeface="Arial"/>
                <a:cs typeface="Arial"/>
                <a:sym typeface="Arial"/>
              </a:rPr>
              <a:t>RPM or CPM = </a:t>
            </a:r>
            <a:endParaRPr lang="en-US" baseline="30000" dirty="0">
              <a:latin typeface="Arial"/>
              <a:cs typeface="Arial"/>
            </a:endParaRPr>
          </a:p>
          <a:p>
            <a:pPr marL="0" lvl="0" indent="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dirty="0">
                <a:latin typeface="Arial"/>
                <a:ea typeface="Arial"/>
                <a:cs typeface="Arial"/>
                <a:sym typeface="Arial"/>
              </a:rPr>
              <a:t>Does not account for transcript length</a:t>
            </a:r>
            <a:endParaRPr dirty="0"/>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dirty="0">
                <a:latin typeface="Arial"/>
                <a:ea typeface="Arial"/>
                <a:cs typeface="Arial"/>
                <a:sym typeface="Arial"/>
              </a:rPr>
              <a:t>OK to use for sequencing protocols where reads are generated irrespective of gene length</a:t>
            </a:r>
            <a:endParaRPr dirty="0"/>
          </a:p>
        </p:txBody>
      </p:sp>
      <p:sp>
        <p:nvSpPr>
          <p:cNvPr id="3" name="Google Shape;95;p1">
            <a:extLst>
              <a:ext uri="{FF2B5EF4-FFF2-40B4-BE49-F238E27FC236}">
                <a16:creationId xmlns:a16="http://schemas.microsoft.com/office/drawing/2014/main" id="{773831BE-9C5F-83BB-04D7-E6E99AB41947}"/>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pic>
        <p:nvPicPr>
          <p:cNvPr id="2" name="Picture 1" descr="A black background with white text&#10;&#10;AI-generated content may be incorrect.">
            <a:extLst>
              <a:ext uri="{FF2B5EF4-FFF2-40B4-BE49-F238E27FC236}">
                <a16:creationId xmlns:a16="http://schemas.microsoft.com/office/drawing/2014/main" id="{AC5D1CD5-1E76-8888-AA14-8DCF31770670}"/>
              </a:ext>
            </a:extLst>
          </p:cNvPr>
          <p:cNvPicPr>
            <a:picLocks noChangeAspect="1"/>
          </p:cNvPicPr>
          <p:nvPr/>
        </p:nvPicPr>
        <p:blipFill>
          <a:blip r:embed="rId3"/>
          <a:stretch>
            <a:fillRect/>
          </a:stretch>
        </p:blipFill>
        <p:spPr>
          <a:xfrm>
            <a:off x="3591308" y="2657693"/>
            <a:ext cx="7759591" cy="8944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8"/>
          <p:cNvSpPr txBox="1">
            <a:spLocks noGrp="1"/>
          </p:cNvSpPr>
          <p:nvPr>
            <p:ph type="title"/>
          </p:nvPr>
        </p:nvSpPr>
        <p:spPr>
          <a:xfrm>
            <a:off x="415600" y="288567"/>
            <a:ext cx="11360700" cy="76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Roboto"/>
              <a:buNone/>
            </a:pPr>
            <a:r>
              <a:rPr lang="en-US"/>
              <a:t>RPKM/FPKM</a:t>
            </a:r>
            <a:endParaRPr/>
          </a:p>
        </p:txBody>
      </p:sp>
      <p:sp>
        <p:nvSpPr>
          <p:cNvPr id="182" name="Google Shape;182;p8"/>
          <p:cNvSpPr txBox="1">
            <a:spLocks noGrp="1"/>
          </p:cNvSpPr>
          <p:nvPr>
            <p:ph type="body" idx="1"/>
          </p:nvPr>
        </p:nvSpPr>
        <p:spPr>
          <a:xfrm>
            <a:off x="415600" y="1231833"/>
            <a:ext cx="11360700" cy="49860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000000"/>
              </a:buClr>
              <a:buSzPts val="2800"/>
              <a:buFont typeface="Helvetica Neue"/>
              <a:buChar char="•"/>
            </a:pPr>
            <a:r>
              <a:rPr lang="en-US" dirty="0"/>
              <a:t>RPKM: </a:t>
            </a:r>
            <a:r>
              <a:rPr lang="en-US" dirty="0">
                <a:solidFill>
                  <a:srgbClr val="FF0000"/>
                </a:solidFill>
              </a:rPr>
              <a:t>R</a:t>
            </a:r>
            <a:r>
              <a:rPr lang="en-US" dirty="0"/>
              <a:t>eads </a:t>
            </a:r>
            <a:r>
              <a:rPr lang="en-US" dirty="0">
                <a:solidFill>
                  <a:srgbClr val="FF0000"/>
                </a:solidFill>
              </a:rPr>
              <a:t>P</a:t>
            </a:r>
            <a:r>
              <a:rPr lang="en-US" dirty="0"/>
              <a:t>er </a:t>
            </a:r>
            <a:r>
              <a:rPr lang="en-US" dirty="0">
                <a:solidFill>
                  <a:srgbClr val="FF0000"/>
                </a:solidFill>
              </a:rPr>
              <a:t>K</a:t>
            </a:r>
            <a:r>
              <a:rPr lang="en-US" dirty="0"/>
              <a:t>ilobase of transcript per </a:t>
            </a:r>
            <a:r>
              <a:rPr lang="en-US" dirty="0">
                <a:solidFill>
                  <a:srgbClr val="FF0000"/>
                </a:solidFill>
              </a:rPr>
              <a:t>M</a:t>
            </a:r>
            <a:r>
              <a:rPr lang="en-US" dirty="0"/>
              <a:t>illion mapped reads</a:t>
            </a:r>
            <a:endParaRPr dirty="0"/>
          </a:p>
          <a:p>
            <a:pPr marL="457200" lvl="0" indent="-406400" algn="l" rtl="0">
              <a:lnSpc>
                <a:spcPct val="90000"/>
              </a:lnSpc>
              <a:spcBef>
                <a:spcPts val="1000"/>
              </a:spcBef>
              <a:spcAft>
                <a:spcPts val="0"/>
              </a:spcAft>
              <a:buClr>
                <a:srgbClr val="000000"/>
              </a:buClr>
              <a:buSzPts val="2800"/>
              <a:buFont typeface="Helvetica Neue"/>
              <a:buChar char="•"/>
            </a:pPr>
            <a:r>
              <a:rPr lang="en-US" dirty="0"/>
              <a:t>FPKM*: </a:t>
            </a:r>
            <a:r>
              <a:rPr lang="en-US" dirty="0">
                <a:solidFill>
                  <a:srgbClr val="FF0000"/>
                </a:solidFill>
              </a:rPr>
              <a:t>F</a:t>
            </a:r>
            <a:r>
              <a:rPr lang="en-US" dirty="0"/>
              <a:t>ragments </a:t>
            </a:r>
            <a:r>
              <a:rPr lang="en-US" dirty="0">
                <a:solidFill>
                  <a:srgbClr val="FF0000"/>
                </a:solidFill>
              </a:rPr>
              <a:t>P</a:t>
            </a:r>
            <a:r>
              <a:rPr lang="en-US" dirty="0"/>
              <a:t>er </a:t>
            </a:r>
            <a:r>
              <a:rPr lang="en-US" dirty="0">
                <a:solidFill>
                  <a:srgbClr val="FF0000"/>
                </a:solidFill>
              </a:rPr>
              <a:t>K</a:t>
            </a:r>
            <a:r>
              <a:rPr lang="en-US" dirty="0"/>
              <a:t>ilobase of transcript per </a:t>
            </a:r>
            <a:r>
              <a:rPr lang="en-US" dirty="0">
                <a:solidFill>
                  <a:srgbClr val="FF0000"/>
                </a:solidFill>
              </a:rPr>
              <a:t>M</a:t>
            </a:r>
            <a:r>
              <a:rPr lang="en-US" dirty="0"/>
              <a:t>illion mapped reads</a:t>
            </a:r>
            <a:endParaRPr dirty="0"/>
          </a:p>
          <a:p>
            <a:pPr marL="457200" lvl="0" indent="-228600" algn="l" rtl="0">
              <a:lnSpc>
                <a:spcPct val="90000"/>
              </a:lnSpc>
              <a:spcBef>
                <a:spcPts val="1000"/>
              </a:spcBef>
              <a:spcAft>
                <a:spcPts val="0"/>
              </a:spcAft>
              <a:buClr>
                <a:srgbClr val="000000"/>
              </a:buClr>
              <a:buSzPts val="2800"/>
              <a:buFont typeface="Helvetica Neue"/>
              <a:buNone/>
            </a:pPr>
            <a:endParaRPr/>
          </a:p>
          <a:p>
            <a:pPr marL="457200" lvl="0" indent="-406400" algn="l" rtl="0">
              <a:lnSpc>
                <a:spcPct val="90000"/>
              </a:lnSpc>
              <a:spcBef>
                <a:spcPts val="1000"/>
              </a:spcBef>
              <a:spcAft>
                <a:spcPts val="0"/>
              </a:spcAft>
              <a:buClr>
                <a:srgbClr val="000000"/>
              </a:buClr>
              <a:buSzPts val="2800"/>
              <a:buFont typeface="Helvetica Neue"/>
              <a:buChar char="•"/>
            </a:pPr>
            <a:r>
              <a:rPr lang="en-US" dirty="0"/>
              <a:t>FPKM (or RPKM) attempts to normalize for gene size and library depth </a:t>
            </a:r>
            <a:endParaRPr dirty="0"/>
          </a:p>
          <a:p>
            <a:pPr marL="457200" lvl="0" indent="-228600" algn="l" rtl="0">
              <a:lnSpc>
                <a:spcPct val="90000"/>
              </a:lnSpc>
              <a:spcBef>
                <a:spcPts val="1000"/>
              </a:spcBef>
              <a:spcAft>
                <a:spcPts val="0"/>
              </a:spcAft>
              <a:buClr>
                <a:srgbClr val="000000"/>
              </a:buClr>
              <a:buSzPts val="2800"/>
              <a:buFont typeface="Helvetica Neue"/>
              <a:buNone/>
            </a:pPr>
            <a:endParaRPr/>
          </a:p>
          <a:p>
            <a:pPr marL="457200" lvl="0" indent="-406400" algn="l" rtl="0">
              <a:lnSpc>
                <a:spcPct val="90000"/>
              </a:lnSpc>
              <a:spcBef>
                <a:spcPts val="1000"/>
              </a:spcBef>
              <a:spcAft>
                <a:spcPts val="0"/>
              </a:spcAft>
              <a:buClr>
                <a:srgbClr val="000000"/>
              </a:buClr>
              <a:buSzPts val="2800"/>
              <a:buFont typeface="Helvetica Neue"/>
              <a:buChar char="•"/>
            </a:pPr>
            <a:r>
              <a:rPr lang="en-US" dirty="0"/>
              <a:t>FPKM = </a:t>
            </a:r>
            <a:endParaRPr lang="en-US" u="sng" dirty="0"/>
          </a:p>
        </p:txBody>
      </p:sp>
      <p:sp>
        <p:nvSpPr>
          <p:cNvPr id="183" name="Google Shape;183;p8"/>
          <p:cNvSpPr txBox="1"/>
          <p:nvPr/>
        </p:nvSpPr>
        <p:spPr>
          <a:xfrm>
            <a:off x="708677" y="6034024"/>
            <a:ext cx="107782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*Fragments can mean either individual reads (SE) or paired-end reads that map together (PE)</a:t>
            </a:r>
            <a:endParaRPr/>
          </a:p>
        </p:txBody>
      </p:sp>
      <p:sp>
        <p:nvSpPr>
          <p:cNvPr id="3" name="Google Shape;95;p1">
            <a:extLst>
              <a:ext uri="{FF2B5EF4-FFF2-40B4-BE49-F238E27FC236}">
                <a16:creationId xmlns:a16="http://schemas.microsoft.com/office/drawing/2014/main" id="{035E91A4-EA66-405E-514F-5660BCEDD007}"/>
              </a:ext>
            </a:extLst>
          </p:cNvPr>
          <p:cNvSpPr txBox="1">
            <a:spLocks/>
          </p:cNvSpPr>
          <p:nvPr/>
        </p:nvSpPr>
        <p:spPr>
          <a:xfrm>
            <a:off x="3864" y="6530703"/>
            <a:ext cx="1852053"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49000"/>
                  </a:schemeClr>
                </a:solidFill>
                <a:latin typeface="Calibri"/>
              </a:rPr>
              <a:t>BNFO 262 Winter 2026</a:t>
            </a:r>
          </a:p>
        </p:txBody>
      </p:sp>
      <p:pic>
        <p:nvPicPr>
          <p:cNvPr id="2" name="Picture 1" descr="A mathematical equation on a black background&#10;&#10;AI-generated content may be incorrect.">
            <a:extLst>
              <a:ext uri="{FF2B5EF4-FFF2-40B4-BE49-F238E27FC236}">
                <a16:creationId xmlns:a16="http://schemas.microsoft.com/office/drawing/2014/main" id="{AF5BB9CE-711D-6821-6114-03A7C09671FD}"/>
              </a:ext>
            </a:extLst>
          </p:cNvPr>
          <p:cNvPicPr>
            <a:picLocks noChangeAspect="1"/>
          </p:cNvPicPr>
          <p:nvPr/>
        </p:nvPicPr>
        <p:blipFill>
          <a:blip r:embed="rId3"/>
          <a:srcRect l="50606" r="6667" b="769"/>
          <a:stretch>
            <a:fillRect/>
          </a:stretch>
        </p:blipFill>
        <p:spPr>
          <a:xfrm>
            <a:off x="2450743" y="4030961"/>
            <a:ext cx="1755031" cy="1596830"/>
          </a:xfrm>
          <a:prstGeom prst="rect">
            <a:avLst/>
          </a:prstGeom>
        </p:spPr>
      </p:pic>
      <p:sp>
        <p:nvSpPr>
          <p:cNvPr id="4" name="TextBox 3">
            <a:extLst>
              <a:ext uri="{FF2B5EF4-FFF2-40B4-BE49-F238E27FC236}">
                <a16:creationId xmlns:a16="http://schemas.microsoft.com/office/drawing/2014/main" id="{FF3BA38C-CF84-D672-07FE-33D8228864B2}"/>
              </a:ext>
            </a:extLst>
          </p:cNvPr>
          <p:cNvSpPr txBox="1"/>
          <p:nvPr/>
        </p:nvSpPr>
        <p:spPr>
          <a:xfrm>
            <a:off x="4606702" y="4033227"/>
            <a:ext cx="685260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b="1" dirty="0"/>
              <a:t>C = Number of fragments mapped to a specific gene (for paired-end, a pair of reads mapping to the same fragment counts as one fragment).</a:t>
            </a:r>
            <a:endParaRPr lang="en-US"/>
          </a:p>
          <a:p>
            <a:pPr marL="285750" indent="-285750">
              <a:buChar char="•"/>
            </a:pPr>
            <a:r>
              <a:rPr lang="en-US" b="1" dirty="0"/>
              <a:t>10</a:t>
            </a:r>
            <a:r>
              <a:rPr lang="en-US" b="1" baseline="30000" dirty="0"/>
              <a:t>9</a:t>
            </a:r>
            <a:r>
              <a:rPr lang="en-US" b="1" dirty="0"/>
              <a:t> = A scaling factor that converts length to kilobases (10</a:t>
            </a:r>
            <a:r>
              <a:rPr lang="en-US" b="1" baseline="30000" dirty="0"/>
              <a:t>3</a:t>
            </a:r>
            <a:r>
              <a:rPr lang="en-US" b="1" dirty="0"/>
              <a:t>) and library size to million reads (10</a:t>
            </a:r>
            <a:r>
              <a:rPr lang="en-US" b="1" baseline="30000" dirty="0"/>
              <a:t>6</a:t>
            </a:r>
            <a:r>
              <a:rPr lang="en-US" b="1" dirty="0"/>
              <a:t>)</a:t>
            </a:r>
          </a:p>
          <a:p>
            <a:pPr marL="285750" indent="-285750">
              <a:buChar char="•"/>
            </a:pPr>
            <a:r>
              <a:rPr lang="en-US" b="1" dirty="0"/>
              <a:t>N = Total number of mapped fragments in the entire sample (library size).</a:t>
            </a:r>
            <a:endParaRPr lang="en-US"/>
          </a:p>
          <a:p>
            <a:pPr marL="285750" indent="-285750">
              <a:buChar char="•"/>
            </a:pPr>
            <a:r>
              <a:rPr lang="en-US" b="1" dirty="0"/>
              <a:t>L = Length of the gene or feature in base pairs (sum of exon lengths).</a:t>
            </a:r>
            <a:endParaRPr lang="en-US"/>
          </a:p>
          <a:p>
            <a:endParaRPr lang="en-US" b="1"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5711</Words>
  <Application>Microsoft Office PowerPoint</Application>
  <PresentationFormat>Widescreen</PresentationFormat>
  <Paragraphs>451</Paragraphs>
  <Slides>49</Slides>
  <Notes>43</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BNFO 262 Module 4: Lecture 2  RNA-Seq:  Differential Expression Analysis</vt:lpstr>
      <vt:lpstr>PowerPoint Presentation</vt:lpstr>
      <vt:lpstr>RNA-Seq: Workflow Overview Part 2</vt:lpstr>
      <vt:lpstr>Lecture Overview</vt:lpstr>
      <vt:lpstr>Workflow: Functional Analysis</vt:lpstr>
      <vt:lpstr>Why Normalize Reads?</vt:lpstr>
      <vt:lpstr>PowerPoint Presentation</vt:lpstr>
      <vt:lpstr>RPM/CPM</vt:lpstr>
      <vt:lpstr>RPKM/FPKM</vt:lpstr>
      <vt:lpstr>TPM</vt:lpstr>
      <vt:lpstr>PowerPoint Presentation</vt:lpstr>
      <vt:lpstr>PowerPoint Presentation</vt:lpstr>
      <vt:lpstr>PowerPoint Presentation</vt:lpstr>
      <vt:lpstr>PowerPoint Presentation</vt:lpstr>
      <vt:lpstr>PowerPoint Presentation</vt:lpstr>
      <vt:lpstr>PowerPoint Presentation</vt:lpstr>
      <vt:lpstr>Summary</vt:lpstr>
      <vt:lpstr>RNA-Seq: Workflow Overview Part 2</vt:lpstr>
      <vt:lpstr>Differential Expression Analysis (DEA)</vt:lpstr>
      <vt:lpstr>DESeq2 and edgeR</vt:lpstr>
      <vt:lpstr>DESeq2 and edgeR</vt:lpstr>
      <vt:lpstr>Modeling count data – why we don't still use the Poisson distribution</vt:lpstr>
      <vt:lpstr>Modeling count data– why we don't still use the Poisson distribution </vt:lpstr>
      <vt:lpstr>Modeling count data– why we don't still use the Poisson distribution </vt:lpstr>
      <vt:lpstr>Differential Expression Analysis with DESeq2</vt:lpstr>
      <vt:lpstr>Differential Expression Analysis with DESeq2</vt:lpstr>
      <vt:lpstr>Normalization</vt:lpstr>
      <vt:lpstr>Differential Expression Analysis with DESeq2</vt:lpstr>
      <vt:lpstr>Differential Expression Analysis with DESeq2</vt:lpstr>
      <vt:lpstr>Differential Expression Analysis with DESeq2</vt:lpstr>
      <vt:lpstr>Differential Expression Analysis with DESeq2​</vt:lpstr>
      <vt:lpstr>Differential Expression Analysis with DESeq2​</vt:lpstr>
      <vt:lpstr>DESeq2 and edgeR: RNA-Seq Tutorials</vt:lpstr>
      <vt:lpstr>Differences in DEA programs are partly due to differences in normalization</vt:lpstr>
      <vt:lpstr>Limma, Glimma and edgeR</vt:lpstr>
      <vt:lpstr>Limma-voom</vt:lpstr>
      <vt:lpstr>Limma-voom</vt:lpstr>
      <vt:lpstr>Mean-variance relationship of log-CPM values</vt:lpstr>
      <vt:lpstr>A comment on miRNA-Seq Analysis</vt:lpstr>
      <vt:lpstr>Other important tools: BiomaRt </vt:lpstr>
      <vt:lpstr>Biological Interpretation</vt:lpstr>
      <vt:lpstr>Break: 10 min</vt:lpstr>
      <vt:lpstr>Exercise: DE analysis using mRNA counts data from Star and Salmon with DESeq2 and edgeR + TMM – how many replicates do we need?</vt:lpstr>
      <vt:lpstr>Overlap in DE miRNAs using DESeq2 and TMM</vt:lpstr>
      <vt:lpstr>Exercise: mRNA-Seq Differential Expression Analysis using edgeR with limma-voom</vt:lpstr>
      <vt:lpstr>Thank You!</vt:lpstr>
      <vt:lpstr>Supplemental slides</vt:lpstr>
      <vt:lpstr>BiomaRt </vt:lpstr>
      <vt:lpstr>BiomaRt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CMM 262 Module 7: Lecture 2  RNA-Seq:  Differential Expression Analysis</dc:title>
  <dc:creator>Pantham, Priyadarshini</dc:creator>
  <cp:lastModifiedBy>Robert E Morey</cp:lastModifiedBy>
  <cp:revision>850</cp:revision>
  <dcterms:created xsi:type="dcterms:W3CDTF">2021-11-01T21:20:42Z</dcterms:created>
  <dcterms:modified xsi:type="dcterms:W3CDTF">2026-01-26T01:34:29Z</dcterms:modified>
</cp:coreProperties>
</file>